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1"/>
  </p:notesMasterIdLst>
  <p:handoutMasterIdLst>
    <p:handoutMasterId r:id="rId12"/>
  </p:handoutMasterIdLst>
  <p:sldIdLst>
    <p:sldId id="258" r:id="rId3"/>
    <p:sldId id="268" r:id="rId4"/>
    <p:sldId id="269" r:id="rId5"/>
    <p:sldId id="270" r:id="rId6"/>
    <p:sldId id="277" r:id="rId7"/>
    <p:sldId id="273" r:id="rId8"/>
    <p:sldId id="275" r:id="rId9"/>
    <p:sldId id="276" r:id="rId10"/>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36"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4" userDrawn="1">
          <p15:clr>
            <a:srgbClr val="A4A3A4"/>
          </p15:clr>
        </p15:guide>
        <p15:guide id="12" pos="13258" userDrawn="1">
          <p15:clr>
            <a:srgbClr val="A4A3A4"/>
          </p15:clr>
        </p15:guide>
        <p15:guide id="13" pos="10171" userDrawn="1">
          <p15:clr>
            <a:srgbClr val="A4A3A4"/>
          </p15:clr>
        </p15:guide>
        <p15:guide id="14" pos="12864" userDrawn="1">
          <p15:clr>
            <a:srgbClr val="A4A3A4"/>
          </p15:clr>
        </p15:guide>
        <p15:guide id="15" pos="13654" userDrawn="1">
          <p15:clr>
            <a:srgbClr val="A4A3A4"/>
          </p15:clr>
        </p15:guide>
        <p15:guide id="16" pos="10563" userDrawn="1">
          <p15:clr>
            <a:srgbClr val="A4A3A4"/>
          </p15:clr>
        </p15:guide>
        <p15:guide id="17" pos="9768"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2" userDrawn="1">
          <p15:clr>
            <a:srgbClr val="A4A3A4"/>
          </p15:clr>
        </p15:guide>
        <p15:guide id="22" pos="1008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B23F"/>
    <a:srgbClr val="679E2A"/>
    <a:srgbClr val="50D05F"/>
    <a:srgbClr val="47CD57"/>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32" autoAdjust="0"/>
    <p:restoredTop sz="93883" autoAdjust="0"/>
  </p:normalViewPr>
  <p:slideViewPr>
    <p:cSldViewPr snapToGrid="0">
      <p:cViewPr>
        <p:scale>
          <a:sx n="25" d="100"/>
          <a:sy n="25" d="100"/>
        </p:scale>
        <p:origin x="960" y="292"/>
      </p:cViewPr>
      <p:guideLst>
        <p:guide orient="horz" pos="5436"/>
        <p:guide orient="horz" pos="8163"/>
        <p:guide orient="horz" pos="2926"/>
        <p:guide orient="horz" pos="9174"/>
        <p:guide orient="horz" pos="1673"/>
        <p:guide orient="horz" pos="7800"/>
        <p:guide orient="horz" pos="2241"/>
        <p:guide orient="horz" pos="429"/>
        <p:guide orient="horz" pos="4988"/>
        <p:guide orient="horz" pos="8359"/>
        <p:guide pos="19704"/>
        <p:guide pos="13258"/>
        <p:guide pos="10171"/>
        <p:guide pos="12864"/>
        <p:guide pos="13654"/>
        <p:guide pos="10563"/>
        <p:guide pos="9768"/>
        <p:guide pos="557"/>
        <p:guide pos="6465"/>
        <p:guide orient="horz" pos="8153"/>
        <p:guide orient="horz" pos="4812"/>
        <p:guide pos="10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12/18/2019</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12/18/2019</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png"/><Relationship Id="rId39" Type="http://schemas.openxmlformats.org/officeDocument/2006/relationships/image" Target="../media/image39.jpeg"/><Relationship Id="rId21" Type="http://schemas.openxmlformats.org/officeDocument/2006/relationships/image" Target="../media/image21.jpeg"/><Relationship Id="rId34" Type="http://schemas.openxmlformats.org/officeDocument/2006/relationships/image" Target="../media/image34.pn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jpeg"/><Relationship Id="rId63" Type="http://schemas.openxmlformats.org/officeDocument/2006/relationships/image" Target="../media/image63.jpeg"/><Relationship Id="rId68" Type="http://schemas.openxmlformats.org/officeDocument/2006/relationships/image" Target="../media/image68.jpeg"/><Relationship Id="rId7" Type="http://schemas.openxmlformats.org/officeDocument/2006/relationships/image" Target="../media/image7.jpeg"/><Relationship Id="rId71" Type="http://schemas.openxmlformats.org/officeDocument/2006/relationships/image" Target="../media/image71.JP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jpe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jpeg"/><Relationship Id="rId66" Type="http://schemas.openxmlformats.org/officeDocument/2006/relationships/image" Target="../media/image66.png"/><Relationship Id="rId5" Type="http://schemas.openxmlformats.org/officeDocument/2006/relationships/image" Target="../media/image5.jpeg"/><Relationship Id="rId15" Type="http://schemas.openxmlformats.org/officeDocument/2006/relationships/image" Target="../media/image15.pn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png"/><Relationship Id="rId49" Type="http://schemas.openxmlformats.org/officeDocument/2006/relationships/image" Target="../media/image49.jpeg"/><Relationship Id="rId57" Type="http://schemas.openxmlformats.org/officeDocument/2006/relationships/image" Target="../media/image57.jpeg"/><Relationship Id="rId61" Type="http://schemas.openxmlformats.org/officeDocument/2006/relationships/image" Target="../media/image61.pn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png"/><Relationship Id="rId44" Type="http://schemas.openxmlformats.org/officeDocument/2006/relationships/image" Target="../media/image44.jpeg"/><Relationship Id="rId52" Type="http://schemas.openxmlformats.org/officeDocument/2006/relationships/image" Target="../media/image52.jpeg"/><Relationship Id="rId60" Type="http://schemas.openxmlformats.org/officeDocument/2006/relationships/image" Target="../media/image60.png"/><Relationship Id="rId65" Type="http://schemas.openxmlformats.org/officeDocument/2006/relationships/image" Target="../media/image65.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jpeg"/><Relationship Id="rId35" Type="http://schemas.openxmlformats.org/officeDocument/2006/relationships/image" Target="../media/image35.jpe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jpeg"/><Relationship Id="rId64" Type="http://schemas.openxmlformats.org/officeDocument/2006/relationships/image" Target="../media/image64.jpeg"/><Relationship Id="rId69" Type="http://schemas.openxmlformats.org/officeDocument/2006/relationships/image" Target="../media/image69.jpeg"/><Relationship Id="rId8" Type="http://schemas.openxmlformats.org/officeDocument/2006/relationships/image" Target="../media/image8.jpeg"/><Relationship Id="rId51" Type="http://schemas.openxmlformats.org/officeDocument/2006/relationships/image" Target="../media/image51.jpeg"/><Relationship Id="rId72" Type="http://schemas.openxmlformats.org/officeDocument/2006/relationships/image" Target="../media/image72.jpeg"/><Relationship Id="rId3" Type="http://schemas.openxmlformats.org/officeDocument/2006/relationships/image" Target="../media/image3.pn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jpeg"/><Relationship Id="rId33" Type="http://schemas.openxmlformats.org/officeDocument/2006/relationships/image" Target="../media/image33.png"/><Relationship Id="rId38" Type="http://schemas.openxmlformats.org/officeDocument/2006/relationships/image" Target="../media/image38.jpeg"/><Relationship Id="rId46" Type="http://schemas.openxmlformats.org/officeDocument/2006/relationships/image" Target="../media/image46.jpeg"/><Relationship Id="rId59" Type="http://schemas.openxmlformats.org/officeDocument/2006/relationships/image" Target="../media/image59.png"/><Relationship Id="rId67" Type="http://schemas.openxmlformats.org/officeDocument/2006/relationships/image" Target="../media/image67.jpeg"/><Relationship Id="rId20" Type="http://schemas.openxmlformats.org/officeDocument/2006/relationships/image" Target="../media/image20.jpeg"/><Relationship Id="rId41" Type="http://schemas.openxmlformats.org/officeDocument/2006/relationships/image" Target="../media/image41.jpeg"/><Relationship Id="rId54" Type="http://schemas.openxmlformats.org/officeDocument/2006/relationships/image" Target="../media/image54.jpeg"/><Relationship Id="rId62" Type="http://schemas.openxmlformats.org/officeDocument/2006/relationships/image" Target="../media/image62.jpeg"/><Relationship Id="rId70"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6.png"/><Relationship Id="rId5" Type="http://schemas.openxmlformats.org/officeDocument/2006/relationships/image" Target="../media/image75.jpe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5.jpeg"/><Relationship Id="rId3" Type="http://schemas.openxmlformats.org/officeDocument/2006/relationships/image" Target="../media/image77.jpeg"/><Relationship Id="rId7" Type="http://schemas.openxmlformats.org/officeDocument/2006/relationships/image" Target="../media/image81.png"/><Relationship Id="rId12" Type="http://schemas.openxmlformats.org/officeDocument/2006/relationships/image" Target="../media/image84.jpe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80.png"/><Relationship Id="rId11" Type="http://schemas.openxmlformats.org/officeDocument/2006/relationships/image" Target="../media/image36.png"/><Relationship Id="rId5" Type="http://schemas.openxmlformats.org/officeDocument/2006/relationships/image" Target="../media/image79.png"/><Relationship Id="rId10" Type="http://schemas.openxmlformats.org/officeDocument/2006/relationships/image" Target="../media/image15.png"/><Relationship Id="rId4" Type="http://schemas.openxmlformats.org/officeDocument/2006/relationships/image" Target="../media/image78.jpeg"/><Relationship Id="rId9" Type="http://schemas.openxmlformats.org/officeDocument/2006/relationships/image" Target="../media/image83.png"/><Relationship Id="rId14" Type="http://schemas.openxmlformats.org/officeDocument/2006/relationships/image" Target="../media/image86.jpeg"/></Relationships>
</file>

<file path=ppt/slides/_rels/slide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7.png"/><Relationship Id="rId7" Type="http://schemas.openxmlformats.org/officeDocument/2006/relationships/image" Target="../media/image90.png"/><Relationship Id="rId12"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9.png"/><Relationship Id="rId11" Type="http://schemas.openxmlformats.org/officeDocument/2006/relationships/image" Target="../media/image24.jpeg"/><Relationship Id="rId5" Type="http://schemas.openxmlformats.org/officeDocument/2006/relationships/image" Target="../media/image88.png"/><Relationship Id="rId10" Type="http://schemas.openxmlformats.org/officeDocument/2006/relationships/image" Target="../media/image23.jpeg"/><Relationship Id="rId4" Type="http://schemas.openxmlformats.org/officeDocument/2006/relationships/image" Target="../media/image87.jpeg"/><Relationship Id="rId9" Type="http://schemas.openxmlformats.org/officeDocument/2006/relationships/image" Target="../media/image92.png"/></Relationships>
</file>

<file path=ppt/slides/_rels/slide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70.png"/><Relationship Id="rId3" Type="http://schemas.openxmlformats.org/officeDocument/2006/relationships/image" Target="../media/image54.jpeg"/><Relationship Id="rId7" Type="http://schemas.openxmlformats.org/officeDocument/2006/relationships/image" Target="../media/image97.png"/><Relationship Id="rId12" Type="http://schemas.openxmlformats.org/officeDocument/2006/relationships/image" Target="../media/image100.png"/><Relationship Id="rId17" Type="http://schemas.openxmlformats.org/officeDocument/2006/relationships/image" Target="../media/image104.png"/><Relationship Id="rId2" Type="http://schemas.openxmlformats.org/officeDocument/2006/relationships/image" Target="../media/image93.png"/><Relationship Id="rId16" Type="http://schemas.openxmlformats.org/officeDocument/2006/relationships/image" Target="../media/image103.png"/><Relationship Id="rId1" Type="http://schemas.openxmlformats.org/officeDocument/2006/relationships/slideLayout" Target="../slideLayouts/slideLayout16.xml"/><Relationship Id="rId6" Type="http://schemas.openxmlformats.org/officeDocument/2006/relationships/image" Target="../media/image96.png"/><Relationship Id="rId11" Type="http://schemas.openxmlformats.org/officeDocument/2006/relationships/image" Target="../media/image99.jpeg"/><Relationship Id="rId5" Type="http://schemas.openxmlformats.org/officeDocument/2006/relationships/image" Target="../media/image95.png"/><Relationship Id="rId15" Type="http://schemas.openxmlformats.org/officeDocument/2006/relationships/image" Target="../media/image102.png"/><Relationship Id="rId10" Type="http://schemas.openxmlformats.org/officeDocument/2006/relationships/image" Target="../media/image71.JPG"/><Relationship Id="rId4" Type="http://schemas.openxmlformats.org/officeDocument/2006/relationships/image" Target="../media/image94.jpeg"/><Relationship Id="rId9" Type="http://schemas.openxmlformats.org/officeDocument/2006/relationships/image" Target="../media/image98.jpeg"/><Relationship Id="rId14" Type="http://schemas.openxmlformats.org/officeDocument/2006/relationships/image" Target="../media/image101.png"/></Relationships>
</file>

<file path=ppt/slides/_rels/slide6.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36.png"/><Relationship Id="rId7" Type="http://schemas.openxmlformats.org/officeDocument/2006/relationships/image" Target="../media/image107.png"/><Relationship Id="rId12" Type="http://schemas.openxmlformats.org/officeDocument/2006/relationships/image" Target="../media/image112.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06.png"/><Relationship Id="rId11" Type="http://schemas.openxmlformats.org/officeDocument/2006/relationships/image" Target="../media/image111.jpeg"/><Relationship Id="rId5" Type="http://schemas.openxmlformats.org/officeDocument/2006/relationships/image" Target="../media/image42.jpeg"/><Relationship Id="rId10" Type="http://schemas.openxmlformats.org/officeDocument/2006/relationships/image" Target="../media/image110.png"/><Relationship Id="rId4" Type="http://schemas.openxmlformats.org/officeDocument/2006/relationships/image" Target="../media/image105.png"/><Relationship Id="rId9" Type="http://schemas.openxmlformats.org/officeDocument/2006/relationships/image" Target="../media/image109.png"/><Relationship Id="rId14" Type="http://schemas.openxmlformats.org/officeDocument/2006/relationships/image" Target="../media/image114.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21.png"/><Relationship Id="rId18" Type="http://schemas.openxmlformats.org/officeDocument/2006/relationships/image" Target="../media/image124.jpeg"/><Relationship Id="rId3" Type="http://schemas.openxmlformats.org/officeDocument/2006/relationships/image" Target="../media/image115.png"/><Relationship Id="rId7" Type="http://schemas.openxmlformats.org/officeDocument/2006/relationships/image" Target="../media/image29.png"/><Relationship Id="rId12" Type="http://schemas.openxmlformats.org/officeDocument/2006/relationships/image" Target="../media/image120.jpeg"/><Relationship Id="rId17" Type="http://schemas.openxmlformats.org/officeDocument/2006/relationships/image" Target="../media/image123.jpeg"/><Relationship Id="rId2" Type="http://schemas.openxmlformats.org/officeDocument/2006/relationships/notesSlide" Target="../notesSlides/notesSlide6.xml"/><Relationship Id="rId16" Type="http://schemas.openxmlformats.org/officeDocument/2006/relationships/image" Target="../media/image61.png"/><Relationship Id="rId1" Type="http://schemas.openxmlformats.org/officeDocument/2006/relationships/slideLayout" Target="../slideLayouts/slideLayout26.xml"/><Relationship Id="rId6" Type="http://schemas.openxmlformats.org/officeDocument/2006/relationships/image" Target="../media/image118.jpeg"/><Relationship Id="rId11" Type="http://schemas.openxmlformats.org/officeDocument/2006/relationships/image" Target="../media/image33.png"/><Relationship Id="rId5" Type="http://schemas.openxmlformats.org/officeDocument/2006/relationships/image" Target="../media/image117.jpeg"/><Relationship Id="rId15" Type="http://schemas.openxmlformats.org/officeDocument/2006/relationships/image" Target="../media/image36.png"/><Relationship Id="rId10" Type="http://schemas.openxmlformats.org/officeDocument/2006/relationships/image" Target="../media/image32.png"/><Relationship Id="rId19" Type="http://schemas.openxmlformats.org/officeDocument/2006/relationships/image" Target="../media/image125.jpeg"/><Relationship Id="rId4" Type="http://schemas.openxmlformats.org/officeDocument/2006/relationships/image" Target="../media/image116.png"/><Relationship Id="rId9" Type="http://schemas.openxmlformats.org/officeDocument/2006/relationships/image" Target="../media/image119.png"/><Relationship Id="rId14" Type="http://schemas.openxmlformats.org/officeDocument/2006/relationships/image" Target="../media/image122.jpeg"/></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17.png"/><Relationship Id="rId18" Type="http://schemas.openxmlformats.org/officeDocument/2006/relationships/image" Target="../media/image127.jpeg"/><Relationship Id="rId3" Type="http://schemas.openxmlformats.org/officeDocument/2006/relationships/image" Target="../media/image20.jpeg"/><Relationship Id="rId7" Type="http://schemas.openxmlformats.org/officeDocument/2006/relationships/image" Target="../media/image14.jpeg"/><Relationship Id="rId12" Type="http://schemas.openxmlformats.org/officeDocument/2006/relationships/image" Target="../media/image22.jpeg"/><Relationship Id="rId17" Type="http://schemas.openxmlformats.org/officeDocument/2006/relationships/image" Target="../media/image18.jpeg"/><Relationship Id="rId2" Type="http://schemas.openxmlformats.org/officeDocument/2006/relationships/image" Target="../media/image10.jpeg"/><Relationship Id="rId16" Type="http://schemas.openxmlformats.org/officeDocument/2006/relationships/image" Target="../media/image66.png"/><Relationship Id="rId1" Type="http://schemas.openxmlformats.org/officeDocument/2006/relationships/slideLayout" Target="../slideLayouts/slideLayout26.xml"/><Relationship Id="rId6" Type="http://schemas.openxmlformats.org/officeDocument/2006/relationships/image" Target="../media/image19.jpeg"/><Relationship Id="rId11" Type="http://schemas.openxmlformats.org/officeDocument/2006/relationships/image" Target="../media/image12.jpeg"/><Relationship Id="rId5" Type="http://schemas.openxmlformats.org/officeDocument/2006/relationships/image" Target="../media/image83.png"/><Relationship Id="rId15" Type="http://schemas.openxmlformats.org/officeDocument/2006/relationships/image" Target="../media/image126.jpeg"/><Relationship Id="rId10" Type="http://schemas.openxmlformats.org/officeDocument/2006/relationships/image" Target="../media/image36.png"/><Relationship Id="rId4" Type="http://schemas.openxmlformats.org/officeDocument/2006/relationships/image" Target="../media/image15.png"/><Relationship Id="rId9" Type="http://schemas.openxmlformats.org/officeDocument/2006/relationships/image" Target="../media/image13.jpeg"/><Relationship Id="rId1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Rectangle 367">
            <a:extLst>
              <a:ext uri="{FF2B5EF4-FFF2-40B4-BE49-F238E27FC236}">
                <a16:creationId xmlns:a16="http://schemas.microsoft.com/office/drawing/2014/main" id="{2387E524-83AD-4063-97F6-9299E7C1105E}"/>
              </a:ext>
            </a:extLst>
          </p:cNvPr>
          <p:cNvSpPr/>
          <p:nvPr/>
        </p:nvSpPr>
        <p:spPr>
          <a:xfrm>
            <a:off x="880109" y="5174143"/>
            <a:ext cx="2368299"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a:t>
            </a:r>
          </a:p>
          <a:p>
            <a:r>
              <a:rPr lang="en-US" sz="1400" b="1" dirty="0">
                <a:solidFill>
                  <a:schemeClr val="bg1"/>
                </a:solidFill>
              </a:rPr>
              <a:t>      Alejandra Romero</a:t>
            </a:r>
          </a:p>
          <a:p>
            <a:r>
              <a:rPr lang="en-US" sz="1050" b="1" dirty="0">
                <a:solidFill>
                  <a:schemeClr val="bg1"/>
                </a:solidFill>
              </a:rPr>
              <a:t>        </a:t>
            </a:r>
            <a:r>
              <a:rPr lang="en-US" sz="900" b="1" dirty="0">
                <a:solidFill>
                  <a:schemeClr val="bg1"/>
                </a:solidFill>
              </a:rPr>
              <a:t>Industry, Digital Energy &amp; Secure</a:t>
            </a:r>
          </a:p>
          <a:p>
            <a:r>
              <a:rPr lang="en-US" sz="1050" b="1" dirty="0">
                <a:solidFill>
                  <a:schemeClr val="bg1"/>
                </a:solidFill>
              </a:rPr>
              <a:t>        </a:t>
            </a:r>
            <a:r>
              <a:rPr lang="en-US" sz="800" b="1" dirty="0">
                <a:solidFill>
                  <a:schemeClr val="bg1"/>
                </a:solidFill>
              </a:rPr>
              <a:t>Power, MTY, MEX</a:t>
            </a:r>
            <a:endParaRPr lang="en-US" sz="1050" b="1" dirty="0">
              <a:solidFill>
                <a:schemeClr val="bg1"/>
              </a:solidFill>
            </a:endParaRPr>
          </a:p>
          <a:p>
            <a:endParaRPr lang="en-US" sz="1000" dirty="0"/>
          </a:p>
        </p:txBody>
      </p:sp>
      <p:sp>
        <p:nvSpPr>
          <p:cNvPr id="357" name="TextBox 356">
            <a:extLst>
              <a:ext uri="{FF2B5EF4-FFF2-40B4-BE49-F238E27FC236}">
                <a16:creationId xmlns:a16="http://schemas.microsoft.com/office/drawing/2014/main" id="{C7E721D9-1301-4C1A-B4EC-3ECAAB3DB0EF}"/>
              </a:ext>
            </a:extLst>
          </p:cNvPr>
          <p:cNvSpPr txBox="1"/>
          <p:nvPr/>
        </p:nvSpPr>
        <p:spPr>
          <a:xfrm>
            <a:off x="7505669" y="6022364"/>
            <a:ext cx="2368288"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300" dirty="0"/>
              <a:t>Nohemi Pereira </a:t>
            </a:r>
          </a:p>
          <a:p>
            <a:r>
              <a:rPr lang="en-US" sz="601" dirty="0"/>
              <a:t>                        </a:t>
            </a:r>
            <a:r>
              <a:rPr lang="en-US" sz="1000" dirty="0"/>
              <a:t>Project Manager, MTY MEX</a:t>
            </a:r>
          </a:p>
          <a:p>
            <a:r>
              <a:rPr lang="en-US" sz="1000" dirty="0"/>
              <a:t>    CoS (SBO-REB), QVE</a:t>
            </a:r>
          </a:p>
        </p:txBody>
      </p:sp>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a:off x="16341812" y="1545790"/>
            <a:ext cx="1" cy="8962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9463535" y="1331896"/>
            <a:ext cx="2368296" cy="62337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00" b="1" dirty="0">
                <a:solidFill>
                  <a:schemeClr val="bg1"/>
                </a:solidFill>
              </a:rPr>
              <a:t>              Business Process Manager</a:t>
            </a:r>
            <a:r>
              <a:rPr lang="en-US" sz="900" b="1" dirty="0">
                <a:solidFill>
                  <a:schemeClr val="bg1"/>
                </a:solidFill>
              </a:rPr>
              <a:t>,</a:t>
            </a:r>
            <a:endParaRPr lang="en-US" sz="800" b="1" dirty="0">
              <a:solidFill>
                <a:schemeClr val="bg1"/>
              </a:solidFill>
            </a:endParaRPr>
          </a:p>
          <a:p>
            <a:r>
              <a:rPr lang="en-US" sz="1050" dirty="0">
                <a:solidFill>
                  <a:schemeClr val="bg1"/>
                </a:solidFill>
              </a:rPr>
              <a:t>              </a:t>
            </a:r>
            <a:r>
              <a:rPr lang="en-US" sz="1000" dirty="0">
                <a:solidFill>
                  <a:schemeClr val="bg1"/>
                </a:solidFill>
              </a:rPr>
              <a:t>El Paso, TX </a:t>
            </a:r>
            <a:endParaRPr lang="en-US" sz="1000" b="1" dirty="0">
              <a:solidFill>
                <a:schemeClr val="bg1"/>
              </a:solidFill>
            </a:endParaRPr>
          </a:p>
        </p:txBody>
      </p:sp>
      <p:pic>
        <p:nvPicPr>
          <p:cNvPr id="635" name="Picture 634">
            <a:extLst>
              <a:ext uri="{FF2B5EF4-FFF2-40B4-BE49-F238E27FC236}">
                <a16:creationId xmlns:a16="http://schemas.microsoft.com/office/drawing/2014/main" id="{68A17AEF-04AA-4C28-B71D-570A86BC0C9B}"/>
              </a:ext>
            </a:extLst>
          </p:cNvPr>
          <p:cNvPicPr preferRelativeResize="0">
            <a:picLocks/>
          </p:cNvPicPr>
          <p:nvPr/>
        </p:nvPicPr>
        <p:blipFill>
          <a:blip r:embed="rId3"/>
          <a:stretch>
            <a:fillRect/>
          </a:stretch>
        </p:blipFill>
        <p:spPr>
          <a:xfrm>
            <a:off x="19339755" y="1274402"/>
            <a:ext cx="667512" cy="786384"/>
          </a:xfrm>
          <a:prstGeom prst="ellipse">
            <a:avLst/>
          </a:prstGeom>
          <a:ln w="12700" cap="rnd">
            <a:solidFill>
              <a:schemeClr val="bg1"/>
            </a:solidFill>
            <a:prstDash val="solid"/>
          </a:ln>
          <a:effectLst/>
        </p:spPr>
      </p:pic>
      <p:sp>
        <p:nvSpPr>
          <p:cNvPr id="321" name="TextBox 320">
            <a:extLst>
              <a:ext uri="{FF2B5EF4-FFF2-40B4-BE49-F238E27FC236}">
                <a16:creationId xmlns:a16="http://schemas.microsoft.com/office/drawing/2014/main" id="{659636C1-CB49-471B-9C54-AF5BC5FA1FFD}"/>
              </a:ext>
            </a:extLst>
          </p:cNvPr>
          <p:cNvSpPr txBox="1"/>
          <p:nvPr/>
        </p:nvSpPr>
        <p:spPr>
          <a:xfrm>
            <a:off x="14833835" y="848897"/>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Horacio Galicia      </a:t>
            </a:r>
          </a:p>
          <a:p>
            <a:r>
              <a:rPr lang="en-US" sz="1050" b="1" dirty="0">
                <a:solidFill>
                  <a:schemeClr val="bg1"/>
                </a:solidFill>
              </a:rPr>
              <a:t> </a:t>
            </a:r>
            <a:r>
              <a:rPr lang="en-US" sz="900" b="1" dirty="0">
                <a:solidFill>
                  <a:schemeClr val="bg1"/>
                </a:solidFill>
              </a:rPr>
              <a:t>                </a:t>
            </a:r>
            <a:r>
              <a:rPr lang="en-US" sz="1000" b="1" dirty="0">
                <a:solidFill>
                  <a:schemeClr val="bg1"/>
                </a:solidFill>
              </a:rPr>
              <a:t>Director Transformation,</a:t>
            </a:r>
          </a:p>
          <a:p>
            <a:r>
              <a:rPr lang="en-US" sz="1050" b="1" dirty="0">
                <a:solidFill>
                  <a:schemeClr val="bg1"/>
                </a:solidFill>
              </a:rPr>
              <a:t>               MTY, MEX</a:t>
            </a:r>
          </a:p>
        </p:txBody>
      </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1910035" y="2431812"/>
            <a:ext cx="22927016" cy="494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8843428" y="-472359"/>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651618" y="785830"/>
            <a:ext cx="784779" cy="786384"/>
          </a:xfrm>
          <a:prstGeom prst="ellipse">
            <a:avLst/>
          </a:prstGeom>
        </p:spPr>
      </p:pic>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1910035" y="2501502"/>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303795" y="3093613"/>
            <a:ext cx="0" cy="329106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566608" y="3384002"/>
            <a:ext cx="667513" cy="78638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5395E097-5A39-4819-9528-71C3E74D36F1}"/>
              </a:ext>
            </a:extLst>
          </p:cNvPr>
          <p:cNvSpPr txBox="1"/>
          <p:nvPr/>
        </p:nvSpPr>
        <p:spPr>
          <a:xfrm>
            <a:off x="568208" y="2905896"/>
            <a:ext cx="2683699" cy="377816"/>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27444" y="3093613"/>
            <a:ext cx="232077" cy="66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2323226" y="3763346"/>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530262" y="5971412"/>
            <a:ext cx="2720545" cy="786386"/>
            <a:chOff x="-784793" y="2224871"/>
            <a:chExt cx="1735922" cy="467121"/>
          </a:xfrm>
          <a:solidFill>
            <a:srgbClr val="30B23F"/>
          </a:solidFill>
        </p:grpSpPr>
        <p:sp>
          <p:nvSpPr>
            <p:cNvPr id="318" name="TextBox 317">
              <a:extLst>
                <a:ext uri="{FF2B5EF4-FFF2-40B4-BE49-F238E27FC236}">
                  <a16:creationId xmlns:a16="http://schemas.microsoft.com/office/drawing/2014/main" id="{3426C234-09AC-4955-AACB-2E122016CFFE}"/>
                </a:ext>
              </a:extLst>
            </p:cNvPr>
            <p:cNvSpPr txBox="1"/>
            <p:nvPr/>
          </p:nvSpPr>
          <p:spPr>
            <a:xfrm>
              <a:off x="-560030" y="2283189"/>
              <a:ext cx="1511159" cy="380214"/>
            </a:xfrm>
            <a:prstGeom prst="rect">
              <a:avLst/>
            </a:prstGeom>
            <a:grp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0" b="1" dirty="0">
                  <a:solidFill>
                    <a:schemeClr val="bg1"/>
                  </a:solidFill>
                </a:rPr>
                <a:t>Marlene Garza</a:t>
              </a:r>
            </a:p>
            <a:p>
              <a:r>
                <a:rPr lang="en-US" sz="1001" b="1" dirty="0">
                  <a:solidFill>
                    <a:schemeClr val="bg1"/>
                  </a:solidFill>
                </a:rPr>
                <a:t>        Power Systems, MTY MX  </a:t>
              </a:r>
              <a:r>
                <a:rPr lang="en-US" sz="500" b="1" dirty="0">
                  <a:solidFill>
                    <a:schemeClr val="bg1"/>
                  </a:solidFill>
                </a:rPr>
                <a:t> </a:t>
              </a:r>
            </a:p>
            <a:p>
              <a:r>
                <a:rPr lang="en-US" sz="500" b="1" dirty="0">
                  <a:solidFill>
                    <a:schemeClr val="bg1"/>
                  </a:solidFill>
                </a:rPr>
                <a:t>                </a:t>
              </a:r>
              <a:r>
                <a:rPr lang="en-US" sz="1000" b="1" dirty="0">
                  <a:solidFill>
                    <a:schemeClr val="bg1"/>
                  </a:solidFill>
                </a:rPr>
                <a:t>PES &amp; MOVE administrator</a:t>
              </a:r>
              <a:r>
                <a:rPr lang="en-US" sz="1000" dirty="0">
                  <a:solidFill>
                    <a:schemeClr val="bg1"/>
                  </a:solidFill>
                </a:rPr>
                <a:t>.</a:t>
              </a:r>
              <a:endParaRPr lang="en-US" sz="1001" dirty="0">
                <a:solidFill>
                  <a:schemeClr val="bg1"/>
                </a:solidFill>
              </a:endParaRPr>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4793" y="2224871"/>
              <a:ext cx="425926" cy="467121"/>
            </a:xfrm>
            <a:prstGeom prst="ellipse">
              <a:avLst/>
            </a:prstGeom>
            <a:grpFill/>
            <a:ln w="12700" cap="rnd">
              <a:solidFill>
                <a:schemeClr val="bg1"/>
              </a:solidFill>
              <a:prstDash val="solid"/>
            </a:ln>
            <a:effectLs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522887" y="3389882"/>
            <a:ext cx="2750339" cy="786385"/>
            <a:chOff x="-840470" y="873597"/>
            <a:chExt cx="1754933" cy="467121"/>
          </a:xfrm>
          <a:solidFill>
            <a:srgbClr val="30B23F"/>
          </a:solidFill>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11162" cy="380215"/>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0470" y="873597"/>
              <a:ext cx="425926" cy="467121"/>
            </a:xfrm>
            <a:prstGeom prst="ellipse">
              <a:avLst/>
            </a:prstGeom>
            <a:grp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1148102" y="3528878"/>
            <a:ext cx="2118255" cy="461665"/>
          </a:xfrm>
          <a:prstGeom prst="rect">
            <a:avLst/>
          </a:prstGeom>
          <a:noFill/>
        </p:spPr>
        <p:txBody>
          <a:bodyPr wrap="square" rtlCol="0">
            <a:spAutoFit/>
          </a:bodyPr>
          <a:lstStyle/>
          <a:p>
            <a:r>
              <a:rPr lang="en-US" sz="1400" b="1" dirty="0">
                <a:solidFill>
                  <a:schemeClr val="bg1"/>
                </a:solidFill>
              </a:rPr>
              <a:t>Karthik Machiraju</a:t>
            </a:r>
          </a:p>
          <a:p>
            <a:r>
              <a:rPr lang="en-US" sz="1000" b="1" dirty="0">
                <a:solidFill>
                  <a:schemeClr val="bg1"/>
                </a:solidFill>
              </a:rPr>
              <a:t>Power Products, Erlanger, KTz</a:t>
            </a:r>
          </a:p>
        </p:txBody>
      </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34689" y="5094763"/>
            <a:ext cx="667513"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505" name="Straight Arrow Connector 504">
            <a:extLst>
              <a:ext uri="{FF2B5EF4-FFF2-40B4-BE49-F238E27FC236}">
                <a16:creationId xmlns:a16="http://schemas.microsoft.com/office/drawing/2014/main" id="{A4D6E5DF-CCF4-4A1E-BECC-5127B99B4C0F}"/>
              </a:ext>
            </a:extLst>
          </p:cNvPr>
          <p:cNvCxnSpPr>
            <a:cxnSpLocks/>
            <a:endCxn id="272" idx="2"/>
          </p:cNvCxnSpPr>
          <p:nvPr/>
        </p:nvCxnSpPr>
        <p:spPr>
          <a:xfrm>
            <a:off x="308292" y="3783074"/>
            <a:ext cx="214595"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323559" y="4659571"/>
            <a:ext cx="187884" cy="1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a:endCxn id="266" idx="2"/>
          </p:cNvCxnSpPr>
          <p:nvPr/>
        </p:nvCxnSpPr>
        <p:spPr>
          <a:xfrm>
            <a:off x="314597" y="5487956"/>
            <a:ext cx="220093"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313324" y="6396355"/>
            <a:ext cx="21693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7051462" y="2481254"/>
            <a:ext cx="0" cy="29785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E30D0462-F24C-4869-A98A-CA8CC6A126D6}"/>
              </a:ext>
            </a:extLst>
          </p:cNvPr>
          <p:cNvGrpSpPr/>
          <p:nvPr/>
        </p:nvGrpSpPr>
        <p:grpSpPr>
          <a:xfrm>
            <a:off x="4169369" y="2779107"/>
            <a:ext cx="5706484" cy="5423196"/>
            <a:chOff x="10672552" y="2955994"/>
            <a:chExt cx="5706484" cy="5423196"/>
          </a:xfrm>
        </p:grpSpPr>
        <p:sp>
          <p:nvSpPr>
            <p:cNvPr id="228" name="TextBox 227">
              <a:extLst>
                <a:ext uri="{FF2B5EF4-FFF2-40B4-BE49-F238E27FC236}">
                  <a16:creationId xmlns:a16="http://schemas.microsoft.com/office/drawing/2014/main" id="{F0EAB3C7-BC36-440A-9803-9B16976F417F}"/>
                </a:ext>
              </a:extLst>
            </p:cNvPr>
            <p:cNvSpPr txBox="1"/>
            <p:nvPr/>
          </p:nvSpPr>
          <p:spPr>
            <a:xfrm>
              <a:off x="11659594" y="2955994"/>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30" name="TextBox 229">
              <a:extLst>
                <a:ext uri="{FF2B5EF4-FFF2-40B4-BE49-F238E27FC236}">
                  <a16:creationId xmlns:a16="http://schemas.microsoft.com/office/drawing/2014/main" id="{E4DA9CF3-3CA7-467D-AB23-68194948AD64}"/>
                </a:ext>
              </a:extLst>
            </p:cNvPr>
            <p:cNvSpPr txBox="1"/>
            <p:nvPr/>
          </p:nvSpPr>
          <p:spPr>
            <a:xfrm>
              <a:off x="12510661" y="349606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pic>
          <p:nvPicPr>
            <p:cNvPr id="548" name="Picture 547">
              <a:extLst>
                <a:ext uri="{FF2B5EF4-FFF2-40B4-BE49-F238E27FC236}">
                  <a16:creationId xmlns:a16="http://schemas.microsoft.com/office/drawing/2014/main" id="{DE86E4AD-92F8-4D99-A273-112032934E44}"/>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2389864" y="3421967"/>
              <a:ext cx="667512" cy="786384"/>
            </a:xfrm>
            <a:prstGeom prst="ellipse">
              <a:avLst/>
            </a:prstGeom>
            <a:ln w="12700" cap="rnd">
              <a:solidFill>
                <a:schemeClr val="bg1"/>
              </a:solidFill>
              <a:prstDash val="solid"/>
            </a:ln>
            <a:effectLst/>
          </p:spPr>
        </p:pic>
        <p:grpSp>
          <p:nvGrpSpPr>
            <p:cNvPr id="97" name="Group 96">
              <a:extLst>
                <a:ext uri="{FF2B5EF4-FFF2-40B4-BE49-F238E27FC236}">
                  <a16:creationId xmlns:a16="http://schemas.microsoft.com/office/drawing/2014/main" id="{A172FFB0-050A-4772-AA0A-8E90C895237C}"/>
                </a:ext>
              </a:extLst>
            </p:cNvPr>
            <p:cNvGrpSpPr/>
            <p:nvPr/>
          </p:nvGrpSpPr>
          <p:grpSpPr>
            <a:xfrm>
              <a:off x="10958443" y="4387268"/>
              <a:ext cx="5420593" cy="3459300"/>
              <a:chOff x="12541464" y="4243091"/>
              <a:chExt cx="5698498" cy="3015949"/>
            </a:xfrm>
          </p:grpSpPr>
          <p:sp>
            <p:nvSpPr>
              <p:cNvPr id="297" name="TextBox 296">
                <a:extLst>
                  <a:ext uri="{FF2B5EF4-FFF2-40B4-BE49-F238E27FC236}">
                    <a16:creationId xmlns:a16="http://schemas.microsoft.com/office/drawing/2014/main" id="{05DDC344-CC3C-4093-B1F6-E34769D04C24}"/>
                  </a:ext>
                </a:extLst>
              </p:cNvPr>
              <p:cNvSpPr txBox="1"/>
              <p:nvPr/>
            </p:nvSpPr>
            <p:spPr>
              <a:xfrm>
                <a:off x="12698306" y="4298275"/>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r>
                  <a:rPr lang="en-US" sz="601" dirty="0"/>
                  <a:t>                        </a:t>
                </a:r>
                <a:r>
                  <a:rPr lang="en-US" sz="1000" dirty="0"/>
                  <a:t>Project Manager, MTY MEX</a:t>
                </a:r>
              </a:p>
              <a:p>
                <a:r>
                  <a:rPr lang="en-US" sz="1000" dirty="0"/>
                  <a:t>    CoS (SBO-REB), QVE</a:t>
                </a:r>
              </a:p>
            </p:txBody>
          </p:sp>
          <p:sp>
            <p:nvSpPr>
              <p:cNvPr id="294" name="TextBox 293">
                <a:extLst>
                  <a:ext uri="{FF2B5EF4-FFF2-40B4-BE49-F238E27FC236}">
                    <a16:creationId xmlns:a16="http://schemas.microsoft.com/office/drawing/2014/main" id="{B91BF383-3CCE-42E4-9787-BE1FBEB2FCEC}"/>
                  </a:ext>
                </a:extLst>
              </p:cNvPr>
              <p:cNvSpPr txBox="1"/>
              <p:nvPr/>
            </p:nvSpPr>
            <p:spPr>
              <a:xfrm>
                <a:off x="12697713" y="5084321"/>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r>
                  <a:rPr lang="en-US" sz="1001" dirty="0"/>
                  <a:t>            </a:t>
                </a:r>
                <a:r>
                  <a:rPr lang="en-US" sz="1000" dirty="0"/>
                  <a:t>Project Manager, MTY MEX</a:t>
                </a:r>
              </a:p>
              <a:p>
                <a:r>
                  <a:rPr lang="en-US" sz="1000" dirty="0"/>
                  <a:t> CoS (SBO-REB), QVE</a:t>
                </a:r>
              </a:p>
            </p:txBody>
          </p:sp>
          <p:sp>
            <p:nvSpPr>
              <p:cNvPr id="291" name="TextBox 290">
                <a:extLst>
                  <a:ext uri="{FF2B5EF4-FFF2-40B4-BE49-F238E27FC236}">
                    <a16:creationId xmlns:a16="http://schemas.microsoft.com/office/drawing/2014/main" id="{4F7E2B96-A103-443A-BD83-335003294A90}"/>
                  </a:ext>
                </a:extLst>
              </p:cNvPr>
              <p:cNvSpPr txBox="1"/>
              <p:nvPr/>
            </p:nvSpPr>
            <p:spPr>
              <a:xfrm>
                <a:off x="15749300" y="5100312"/>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r>
                  <a:rPr lang="es-MX" sz="1000" b="0" dirty="0"/>
                  <a:t>           </a:t>
                </a:r>
                <a:r>
                  <a:rPr lang="en-US" sz="1000" dirty="0"/>
                  <a:t>Project Manager, MTY MEX</a:t>
                </a:r>
              </a:p>
              <a:p>
                <a:r>
                  <a:rPr lang="en-US" sz="1000" dirty="0"/>
                  <a:t> CoS (SBO-REB), QVE</a:t>
                </a:r>
              </a:p>
              <a:p>
                <a:pPr algn="l"/>
                <a:endParaRPr lang="en-US" sz="1200" b="0" dirty="0"/>
              </a:p>
            </p:txBody>
          </p:sp>
          <p:sp>
            <p:nvSpPr>
              <p:cNvPr id="285" name="TextBox 284">
                <a:extLst>
                  <a:ext uri="{FF2B5EF4-FFF2-40B4-BE49-F238E27FC236}">
                    <a16:creationId xmlns:a16="http://schemas.microsoft.com/office/drawing/2014/main" id="{E5C869D6-3E1A-4D7C-8901-A52F030CD835}"/>
                  </a:ext>
                </a:extLst>
              </p:cNvPr>
              <p:cNvSpPr txBox="1"/>
              <p:nvPr/>
            </p:nvSpPr>
            <p:spPr>
              <a:xfrm>
                <a:off x="15750246" y="4320957"/>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r>
                  <a:rPr lang="en-US" sz="601" dirty="0"/>
                  <a:t>             </a:t>
                </a:r>
                <a:r>
                  <a:rPr lang="en-US" sz="1001" dirty="0"/>
                  <a:t>     </a:t>
                </a:r>
                <a:r>
                  <a:rPr lang="en-US" sz="1000" dirty="0"/>
                  <a:t>Project Manager, MTY MEX</a:t>
                </a:r>
              </a:p>
              <a:p>
                <a:r>
                  <a:rPr lang="en-US" sz="1000" dirty="0"/>
                  <a:t>   CoS (SBO-REB), QVE</a:t>
                </a:r>
              </a:p>
            </p:txBody>
          </p:sp>
          <p:grpSp>
            <p:nvGrpSpPr>
              <p:cNvPr id="247" name="Group 246">
                <a:extLst>
                  <a:ext uri="{FF2B5EF4-FFF2-40B4-BE49-F238E27FC236}">
                    <a16:creationId xmlns:a16="http://schemas.microsoft.com/office/drawing/2014/main" id="{946EBCF9-2491-4EDB-822A-82D5ED9D8F01}"/>
                  </a:ext>
                </a:extLst>
              </p:cNvPr>
              <p:cNvGrpSpPr/>
              <p:nvPr/>
            </p:nvGrpSpPr>
            <p:grpSpPr>
              <a:xfrm>
                <a:off x="12580547" y="5779809"/>
                <a:ext cx="2597728" cy="685598"/>
                <a:chOff x="3647997" y="2501661"/>
                <a:chExt cx="1732942" cy="441439"/>
              </a:xfrm>
            </p:grpSpPr>
            <p:sp>
              <p:nvSpPr>
                <p:cNvPr id="282" name="TextBox 281">
                  <a:extLst>
                    <a:ext uri="{FF2B5EF4-FFF2-40B4-BE49-F238E27FC236}">
                      <a16:creationId xmlns:a16="http://schemas.microsoft.com/office/drawing/2014/main" id="{34517230-5CE7-42AF-A52C-927155714660}"/>
                    </a:ext>
                  </a:extLst>
                </p:cNvPr>
                <p:cNvSpPr txBox="1"/>
                <p:nvPr/>
              </p:nvSpPr>
              <p:spPr>
                <a:xfrm>
                  <a:off x="3720053" y="2540562"/>
                  <a:ext cx="1660886" cy="359311"/>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r>
                    <a:rPr lang="en-US" sz="1001" dirty="0"/>
                    <a:t>              </a:t>
                  </a:r>
                  <a:r>
                    <a:rPr lang="en-US" sz="1000" dirty="0"/>
                    <a:t>Project Manager, MTY MEX</a:t>
                  </a:r>
                </a:p>
                <a:p>
                  <a:r>
                    <a:rPr lang="en-US" sz="1000" dirty="0"/>
                    <a:t>    CoS (SBO-REB), QVE</a:t>
                  </a:r>
                </a:p>
              </p:txBody>
            </p:sp>
            <p:pic>
              <p:nvPicPr>
                <p:cNvPr id="284" name="Picture 283">
                  <a:extLst>
                    <a:ext uri="{FF2B5EF4-FFF2-40B4-BE49-F238E27FC236}">
                      <a16:creationId xmlns:a16="http://schemas.microsoft.com/office/drawing/2014/main" id="{28B71652-C4B2-4723-8CCF-1617A6B1ABE5}"/>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3647997" y="2501661"/>
                  <a:ext cx="468126" cy="441439"/>
                </a:xfrm>
                <a:prstGeom prst="ellipse">
                  <a:avLst/>
                </a:prstGeom>
                <a:ln w="12700" cap="rnd">
                  <a:solidFill>
                    <a:schemeClr val="bg1"/>
                  </a:solidFill>
                  <a:prstDash val="solid"/>
                </a:ln>
                <a:effectLst/>
              </p:spPr>
            </p:pic>
          </p:grpSp>
          <p:grpSp>
            <p:nvGrpSpPr>
              <p:cNvPr id="250" name="Group 249">
                <a:extLst>
                  <a:ext uri="{FF2B5EF4-FFF2-40B4-BE49-F238E27FC236}">
                    <a16:creationId xmlns:a16="http://schemas.microsoft.com/office/drawing/2014/main" id="{6504C634-B425-42E3-8245-8D7C4D3CEAD0}"/>
                  </a:ext>
                </a:extLst>
              </p:cNvPr>
              <p:cNvGrpSpPr/>
              <p:nvPr/>
            </p:nvGrpSpPr>
            <p:grpSpPr>
              <a:xfrm>
                <a:off x="12586498" y="6554810"/>
                <a:ext cx="2588239" cy="685598"/>
                <a:chOff x="3677774" y="3008025"/>
                <a:chExt cx="1726617" cy="441438"/>
              </a:xfrm>
            </p:grpSpPr>
            <p:sp>
              <p:nvSpPr>
                <p:cNvPr id="276" name="TextBox 275">
                  <a:extLst>
                    <a:ext uri="{FF2B5EF4-FFF2-40B4-BE49-F238E27FC236}">
                      <a16:creationId xmlns:a16="http://schemas.microsoft.com/office/drawing/2014/main" id="{5DE0FF4B-BD8F-4EEC-A000-EFAED5836344}"/>
                    </a:ext>
                  </a:extLst>
                </p:cNvPr>
                <p:cNvSpPr txBox="1"/>
                <p:nvPr/>
              </p:nvSpPr>
              <p:spPr>
                <a:xfrm>
                  <a:off x="3743505" y="3042581"/>
                  <a:ext cx="1660886" cy="35931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r>
                    <a:rPr lang="en-US" sz="601" dirty="0"/>
                    <a:t>                        </a:t>
                  </a:r>
                  <a:r>
                    <a:rPr lang="en-US" sz="1000" dirty="0"/>
                    <a:t>Project Manager, MTY MEX</a:t>
                  </a:r>
                </a:p>
                <a:p>
                  <a:r>
                    <a:rPr lang="en-US" sz="1000" dirty="0"/>
                    <a:t>    CoS (SBO-REB), QVE</a:t>
                  </a:r>
                </a:p>
              </p:txBody>
            </p:sp>
            <p:pic>
              <p:nvPicPr>
                <p:cNvPr id="278" name="Picture 277">
                  <a:extLst>
                    <a:ext uri="{FF2B5EF4-FFF2-40B4-BE49-F238E27FC236}">
                      <a16:creationId xmlns:a16="http://schemas.microsoft.com/office/drawing/2014/main" id="{F8BE94BC-8E4F-4F8C-B79E-07AFB548F7B1}"/>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3677774" y="3008025"/>
                  <a:ext cx="468126" cy="441438"/>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5584081" y="6573442"/>
                <a:ext cx="2650348" cy="685598"/>
                <a:chOff x="7660222" y="3577310"/>
                <a:chExt cx="1768051" cy="441439"/>
              </a:xfrm>
            </p:grpSpPr>
            <p:sp>
              <p:nvSpPr>
                <p:cNvPr id="273" name="TextBox 272">
                  <a:extLst>
                    <a:ext uri="{FF2B5EF4-FFF2-40B4-BE49-F238E27FC236}">
                      <a16:creationId xmlns:a16="http://schemas.microsoft.com/office/drawing/2014/main" id="{5A6EE0FC-F3AE-4267-94A7-3C9680006F26}"/>
                    </a:ext>
                  </a:extLst>
                </p:cNvPr>
                <p:cNvSpPr txBox="1"/>
                <p:nvPr/>
              </p:nvSpPr>
              <p:spPr>
                <a:xfrm>
                  <a:off x="7767386" y="3602890"/>
                  <a:ext cx="1660887" cy="359311"/>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r>
                    <a:rPr lang="en-US" sz="1001" dirty="0"/>
                    <a:t>         </a:t>
                  </a:r>
                  <a:r>
                    <a:rPr lang="en-US" sz="1000" dirty="0"/>
                    <a:t>Project Manager, MO USA</a:t>
                  </a:r>
                </a:p>
                <a:p>
                  <a:r>
                    <a:rPr lang="en-US" sz="1000" dirty="0"/>
                    <a:t>CoS (SBO-REB), QVE</a:t>
                  </a:r>
                </a:p>
              </p:txBody>
            </p:sp>
            <p:pic>
              <p:nvPicPr>
                <p:cNvPr id="275" name="Picture 274">
                  <a:extLst>
                    <a:ext uri="{FF2B5EF4-FFF2-40B4-BE49-F238E27FC236}">
                      <a16:creationId xmlns:a16="http://schemas.microsoft.com/office/drawing/2014/main" id="{D2FC0539-7A4C-4714-9F00-41C79AEA5605}"/>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7660222" y="3577310"/>
                  <a:ext cx="468126" cy="441439"/>
                </a:xfrm>
                <a:prstGeom prst="ellipse">
                  <a:avLst/>
                </a:prstGeom>
                <a:ln w="12700" cap="rnd">
                  <a:solidFill>
                    <a:schemeClr val="bg1"/>
                  </a:solidFill>
                  <a:prstDash val="solid"/>
                </a:ln>
                <a:effectLst/>
              </p:spPr>
            </p:pic>
          </p:grpSp>
          <p:pic>
            <p:nvPicPr>
              <p:cNvPr id="54" name="Picture 53">
                <a:extLst>
                  <a:ext uri="{FF2B5EF4-FFF2-40B4-BE49-F238E27FC236}">
                    <a16:creationId xmlns:a16="http://schemas.microsoft.com/office/drawing/2014/main" id="{AA5C5632-902C-471D-BD1E-2B201C8ECF4F}"/>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5553003" y="4268096"/>
                <a:ext cx="701735" cy="685598"/>
              </a:xfrm>
              <a:prstGeom prst="ellipse">
                <a:avLst/>
              </a:prstGeom>
              <a:ln w="12700" cap="rnd">
                <a:solidFill>
                  <a:schemeClr val="tx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12545879" y="4243091"/>
                <a:ext cx="701735" cy="685598"/>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2541464" y="5027982"/>
                <a:ext cx="701735" cy="685598"/>
              </a:xfrm>
              <a:prstGeom prst="ellipse">
                <a:avLst/>
              </a:prstGeom>
              <a:ln w="12700" cap="rnd">
                <a:solidFill>
                  <a:schemeClr val="bg1"/>
                </a:solidFill>
                <a:prstDash val="solid"/>
              </a:ln>
              <a:effectLst/>
            </p:spPr>
          </p:pic>
          <p:pic>
            <p:nvPicPr>
              <p:cNvPr id="342" name="Picture 341">
                <a:extLst>
                  <a:ext uri="{FF2B5EF4-FFF2-40B4-BE49-F238E27FC236}">
                    <a16:creationId xmlns:a16="http://schemas.microsoft.com/office/drawing/2014/main" id="{C34B6891-1695-49B9-86C9-5BF227A3B72B}"/>
                  </a:ext>
                </a:extLst>
              </p:cNvPr>
              <p:cNvPicPr preferRelativeResize="0">
                <a:picLocks/>
              </p:cNvPicPr>
              <p:nvPr/>
            </p:nvPicPr>
            <p:blipFill>
              <a:blip r:embed="rId15"/>
              <a:stretch>
                <a:fillRect/>
              </a:stretch>
            </p:blipFill>
            <p:spPr>
              <a:xfrm>
                <a:off x="15580993" y="5049482"/>
                <a:ext cx="701735" cy="685598"/>
              </a:xfrm>
              <a:prstGeom prst="ellipse">
                <a:avLst/>
              </a:prstGeom>
              <a:ln>
                <a:noFill/>
              </a:ln>
              <a:effectLst>
                <a:outerShdw blurRad="190500" algn="tl" rotWithShape="0">
                  <a:srgbClr val="000000">
                    <a:alpha val="70000"/>
                  </a:srgbClr>
                </a:outerShdw>
              </a:effectLst>
            </p:spPr>
          </p:pic>
        </p:grpSp>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10672552" y="4312147"/>
              <a:ext cx="0" cy="40590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p:cNvCxnSpPr>
            <p:nvPr/>
          </p:nvCxnSpPr>
          <p:spPr>
            <a:xfrm flipV="1">
              <a:off x="10672552" y="7454475"/>
              <a:ext cx="326446" cy="662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a:endCxn id="550" idx="2"/>
            </p:cNvCxnSpPr>
            <p:nvPr/>
          </p:nvCxnSpPr>
          <p:spPr>
            <a:xfrm>
              <a:off x="10691333" y="5680736"/>
              <a:ext cx="26710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549" idx="2"/>
            </p:cNvCxnSpPr>
            <p:nvPr/>
          </p:nvCxnSpPr>
          <p:spPr>
            <a:xfrm>
              <a:off x="10672552" y="4780462"/>
              <a:ext cx="2900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10678191" y="4310492"/>
              <a:ext cx="288361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a:off x="13561808" y="4324711"/>
              <a:ext cx="16481" cy="40110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a16="http://schemas.microsoft.com/office/drawing/2014/main" id="{43166A1C-6682-405D-89D7-F13E156421B7}"/>
                </a:ext>
              </a:extLst>
            </p:cNvPr>
            <p:cNvCxnSpPr>
              <a:cxnSpLocks/>
              <a:endCxn id="275" idx="2"/>
            </p:cNvCxnSpPr>
            <p:nvPr/>
          </p:nvCxnSpPr>
          <p:spPr>
            <a:xfrm>
              <a:off x="13594550" y="7453280"/>
              <a:ext cx="258124" cy="10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p:cNvCxnSpPr>
            <p:nvPr/>
          </p:nvCxnSpPr>
          <p:spPr>
            <a:xfrm flipV="1">
              <a:off x="13584290" y="5705465"/>
              <a:ext cx="272155" cy="14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a:endCxn id="54" idx="2"/>
            </p:cNvCxnSpPr>
            <p:nvPr/>
          </p:nvCxnSpPr>
          <p:spPr>
            <a:xfrm>
              <a:off x="13567694" y="4809142"/>
              <a:ext cx="25541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p:cNvCxnSpPr>
            <p:nvPr/>
          </p:nvCxnSpPr>
          <p:spPr>
            <a:xfrm>
              <a:off x="10683382" y="8379190"/>
              <a:ext cx="28999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a:endCxn id="284" idx="2"/>
            </p:cNvCxnSpPr>
            <p:nvPr/>
          </p:nvCxnSpPr>
          <p:spPr>
            <a:xfrm flipV="1">
              <a:off x="10686195" y="6543100"/>
              <a:ext cx="309417" cy="620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13544549" y="4155715"/>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20" name="Group 519">
            <a:extLst>
              <a:ext uri="{FF2B5EF4-FFF2-40B4-BE49-F238E27FC236}">
                <a16:creationId xmlns:a16="http://schemas.microsoft.com/office/drawing/2014/main" id="{353FA0E7-6558-4E07-9104-89343AEFC75A}"/>
              </a:ext>
            </a:extLst>
          </p:cNvPr>
          <p:cNvGrpSpPr/>
          <p:nvPr/>
        </p:nvGrpSpPr>
        <p:grpSpPr>
          <a:xfrm>
            <a:off x="10455369" y="2492917"/>
            <a:ext cx="6085612" cy="5751003"/>
            <a:chOff x="11393616" y="2521094"/>
            <a:chExt cx="6085612" cy="5751003"/>
          </a:xfrm>
        </p:grpSpPr>
        <p:grpSp>
          <p:nvGrpSpPr>
            <p:cNvPr id="31" name="Group 30">
              <a:extLst>
                <a:ext uri="{FF2B5EF4-FFF2-40B4-BE49-F238E27FC236}">
                  <a16:creationId xmlns:a16="http://schemas.microsoft.com/office/drawing/2014/main" id="{CC015C81-DC3E-45BE-A4CB-878E84A2B7E4}"/>
                </a:ext>
              </a:extLst>
            </p:cNvPr>
            <p:cNvGrpSpPr/>
            <p:nvPr/>
          </p:nvGrpSpPr>
          <p:grpSpPr>
            <a:xfrm>
              <a:off x="11393616" y="2521094"/>
              <a:ext cx="6085612" cy="5461380"/>
              <a:chOff x="5481207" y="2540287"/>
              <a:chExt cx="6085612" cy="5461380"/>
            </a:xfrm>
          </p:grpSpPr>
          <p:sp>
            <p:nvSpPr>
              <p:cNvPr id="398" name="TextBox 397">
                <a:extLst>
                  <a:ext uri="{FF2B5EF4-FFF2-40B4-BE49-F238E27FC236}">
                    <a16:creationId xmlns:a16="http://schemas.microsoft.com/office/drawing/2014/main" id="{67550A00-2F8B-4B04-893D-DEF88268AA5F}"/>
                  </a:ext>
                </a:extLst>
              </p:cNvPr>
              <p:cNvSpPr txBox="1"/>
              <p:nvPr/>
            </p:nvSpPr>
            <p:spPr>
              <a:xfrm>
                <a:off x="7409531" y="3444014"/>
                <a:ext cx="2450264" cy="67723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Jan Heinrich UDE</a:t>
                </a:r>
                <a:endParaRPr lang="en-US" sz="1300" b="1" dirty="0">
                  <a:solidFill>
                    <a:schemeClr val="bg1"/>
                  </a:solidFill>
                </a:endParaRPr>
              </a:p>
              <a:p>
                <a:r>
                  <a:rPr lang="en-US" sz="1200" b="1" dirty="0">
                    <a:solidFill>
                      <a:schemeClr val="bg1"/>
                    </a:solidFill>
                  </a:rPr>
                  <a:t>        </a:t>
                </a:r>
                <a:r>
                  <a:rPr lang="en-US" sz="1001" b="1" dirty="0">
                    <a:solidFill>
                      <a:schemeClr val="bg1"/>
                    </a:solidFill>
                  </a:rPr>
                  <a:t>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7101412" y="3393181"/>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853134" y="282773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761836" y="254028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BCCA2346-231F-405A-BB91-6092D29A284A}"/>
                  </a:ext>
                </a:extLst>
              </p:cNvPr>
              <p:cNvGrpSpPr/>
              <p:nvPr/>
            </p:nvGrpSpPr>
            <p:grpSpPr>
              <a:xfrm>
                <a:off x="5737849" y="4300610"/>
                <a:ext cx="5828970" cy="2777036"/>
                <a:chOff x="5555374" y="3943389"/>
                <a:chExt cx="5586196" cy="2679486"/>
              </a:xfrm>
            </p:grpSpPr>
            <p:sp>
              <p:nvSpPr>
                <p:cNvPr id="402" name="TextBox 401">
                  <a:extLst>
                    <a:ext uri="{FF2B5EF4-FFF2-40B4-BE49-F238E27FC236}">
                      <a16:creationId xmlns:a16="http://schemas.microsoft.com/office/drawing/2014/main" id="{41DF23A7-5678-4BF0-B380-D5BAB548B932}"/>
                    </a:ext>
                  </a:extLst>
                </p:cNvPr>
                <p:cNvSpPr txBox="1"/>
                <p:nvPr/>
              </p:nvSpPr>
              <p:spPr>
                <a:xfrm>
                  <a:off x="8869934" y="4039614"/>
                  <a:ext cx="2269658" cy="617596"/>
                </a:xfrm>
                <a:prstGeom prst="rect">
                  <a:avLst/>
                </a:prstGeom>
                <a:solidFill>
                  <a:srgbClr val="30B23F"/>
                </a:solidFill>
                <a:ln>
                  <a:solidFill>
                    <a:srgbClr val="30B23F"/>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04" name="TextBox 403">
                  <a:extLst>
                    <a:ext uri="{FF2B5EF4-FFF2-40B4-BE49-F238E27FC236}">
                      <a16:creationId xmlns:a16="http://schemas.microsoft.com/office/drawing/2014/main" id="{DA184123-525C-4AC9-9F05-B7734FD1C1DE}"/>
                    </a:ext>
                  </a:extLst>
                </p:cNvPr>
                <p:cNvSpPr txBox="1"/>
                <p:nvPr/>
              </p:nvSpPr>
              <p:spPr>
                <a:xfrm>
                  <a:off x="8874010" y="4833943"/>
                  <a:ext cx="2267560"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a:t>
                  </a:r>
                  <a:r>
                    <a:rPr lang="es-ES" sz="1001" b="1" dirty="0">
                      <a:solidFill>
                        <a:schemeClr val="bg1"/>
                      </a:solidFill>
                    </a:rPr>
                    <a:t>Project Manager, El Paso USA    CoS (SBO-REB), QVE</a:t>
                  </a:r>
                </a:p>
              </p:txBody>
            </p:sp>
            <p:sp>
              <p:nvSpPr>
                <p:cNvPr id="416" name="TextBox 415">
                  <a:extLst>
                    <a:ext uri="{FF2B5EF4-FFF2-40B4-BE49-F238E27FC236}">
                      <a16:creationId xmlns:a16="http://schemas.microsoft.com/office/drawing/2014/main" id="{6C9CC0CD-FFF9-46E9-A64D-C4CDE3327C06}"/>
                    </a:ext>
                  </a:extLst>
                </p:cNvPr>
                <p:cNvSpPr txBox="1"/>
                <p:nvPr/>
              </p:nvSpPr>
              <p:spPr>
                <a:xfrm>
                  <a:off x="5824706" y="5933181"/>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Carlos Galvan</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8869523" y="5614021"/>
                  <a:ext cx="2267560"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809448" y="4254685"/>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a:t>
                  </a:r>
                  <a:r>
                    <a:rPr lang="en-US" sz="1000" b="1" dirty="0">
                      <a:solidFill>
                        <a:schemeClr val="bg1"/>
                      </a:solidFill>
                    </a:rPr>
                    <a:t>Project Manager, TLX MEX</a:t>
                  </a:r>
                </a:p>
                <a:p>
                  <a:r>
                    <a:rPr lang="en-US" sz="1000" b="1" dirty="0">
                      <a:solidFill>
                        <a:schemeClr val="bg1"/>
                      </a:solidFill>
                    </a:rPr>
                    <a:t>          CoS (SBO-REB), QVE</a:t>
                  </a:r>
                </a:p>
              </p:txBody>
            </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preferRelativeResize="0">
                  <a:picLocks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5555374" y="4187564"/>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preferRelativeResize="0">
                  <a:picLocks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8669565" y="3943389"/>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preferRelativeResize="0">
                  <a:picLocks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8655979" y="4740350"/>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5563368" y="5864115"/>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preferRelativeResize="0">
                  <a:picLocks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8654642" y="5552758"/>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37" name="TextBox 336">
                  <a:extLst>
                    <a:ext uri="{FF2B5EF4-FFF2-40B4-BE49-F238E27FC236}">
                      <a16:creationId xmlns:a16="http://schemas.microsoft.com/office/drawing/2014/main" id="{7309098F-BBD2-430E-A4D0-1B577126331D}"/>
                    </a:ext>
                  </a:extLst>
                </p:cNvPr>
                <p:cNvSpPr txBox="1"/>
                <p:nvPr/>
              </p:nvSpPr>
              <p:spPr>
                <a:xfrm>
                  <a:off x="5799442" y="5096122"/>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pic>
              <p:nvPicPr>
                <p:cNvPr id="375" name="Picture 374">
                  <a:extLst>
                    <a:ext uri="{FF2B5EF4-FFF2-40B4-BE49-F238E27FC236}">
                      <a16:creationId xmlns:a16="http://schemas.microsoft.com/office/drawing/2014/main" id="{EC8DFA07-E842-4615-86AD-694B2A92B210}"/>
                    </a:ext>
                  </a:extLst>
                </p:cNvPr>
                <p:cNvPicPr preferRelativeResize="0">
                  <a:picLocks/>
                </p:cNvPicPr>
                <p:nvPr/>
              </p:nvPicPr>
              <p:blipFill>
                <a:blip r:embed="rId22" cstate="email">
                  <a:extLst>
                    <a:ext uri="{28A0092B-C50C-407E-A947-70E740481C1C}">
                      <a14:useLocalDpi xmlns:a14="http://schemas.microsoft.com/office/drawing/2010/main" val="0"/>
                    </a:ext>
                  </a:extLst>
                </a:blip>
                <a:stretch>
                  <a:fillRect/>
                </a:stretch>
              </p:blipFill>
              <p:spPr>
                <a:xfrm>
                  <a:off x="5561260" y="5034105"/>
                  <a:ext cx="639710" cy="758760"/>
                </a:xfrm>
                <a:prstGeom prst="ellipse">
                  <a:avLst/>
                </a:prstGeom>
                <a:ln w="12700" cap="rnd">
                  <a:solidFill>
                    <a:schemeClr val="bg1"/>
                  </a:solidFill>
                  <a:prstDash val="solid"/>
                </a:ln>
                <a:effectLst/>
              </p:spPr>
            </p:pic>
          </p:gr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481207" y="4509109"/>
                <a:ext cx="0" cy="29857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5486869" y="6677439"/>
                <a:ext cx="1792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p:cNvCxnSpPr>
              <p:nvPr/>
            </p:nvCxnSpPr>
            <p:spPr>
              <a:xfrm>
                <a:off x="5493861" y="577671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p:cNvCxnSpPr>
              <p:nvPr/>
            </p:nvCxnSpPr>
            <p:spPr>
              <a:xfrm>
                <a:off x="5498493" y="490683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5481207" y="749266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8" name="Straight Arrow Connector 257">
                <a:extLst>
                  <a:ext uri="{FF2B5EF4-FFF2-40B4-BE49-F238E27FC236}">
                    <a16:creationId xmlns:a16="http://schemas.microsoft.com/office/drawing/2014/main" id="{61D791A4-A317-4A2F-955D-E4866F4D69DD}"/>
                  </a:ext>
                </a:extLst>
              </p:cNvPr>
              <p:cNvCxnSpPr>
                <a:cxnSpLocks/>
                <a:endCxn id="390" idx="2"/>
              </p:cNvCxnSpPr>
              <p:nvPr/>
            </p:nvCxnSpPr>
            <p:spPr>
              <a:xfrm>
                <a:off x="8655648" y="5519778"/>
                <a:ext cx="3175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57088DF8-72EA-4116-81F8-3BED6B9092BF}"/>
                  </a:ext>
                </a:extLst>
              </p:cNvPr>
              <p:cNvCxnSpPr>
                <a:cxnSpLocks/>
                <a:endCxn id="389" idx="2"/>
              </p:cNvCxnSpPr>
              <p:nvPr/>
            </p:nvCxnSpPr>
            <p:spPr>
              <a:xfrm>
                <a:off x="8615613" y="4690811"/>
                <a:ext cx="371769" cy="299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a:endCxn id="392" idx="2"/>
              </p:cNvCxnSpPr>
              <p:nvPr/>
            </p:nvCxnSpPr>
            <p:spPr>
              <a:xfrm>
                <a:off x="8639955" y="6361762"/>
                <a:ext cx="33185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flipV="1">
                <a:off x="5493907" y="4457423"/>
                <a:ext cx="3106905"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25521" y="4149792"/>
                <a:ext cx="17994" cy="385187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p:cNvCxnSpPr>
              <p:nvPr/>
            </p:nvCxnSpPr>
            <p:spPr>
              <a:xfrm flipH="1">
                <a:off x="8694611" y="315983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00" name="Group 199">
              <a:extLst>
                <a:ext uri="{FF2B5EF4-FFF2-40B4-BE49-F238E27FC236}">
                  <a16:creationId xmlns:a16="http://schemas.microsoft.com/office/drawing/2014/main" id="{6CFB4E9A-2E10-49BE-B26E-0BE8B33D96B0}"/>
                </a:ext>
              </a:extLst>
            </p:cNvPr>
            <p:cNvGrpSpPr/>
            <p:nvPr/>
          </p:nvGrpSpPr>
          <p:grpSpPr>
            <a:xfrm>
              <a:off x="14562088" y="6835620"/>
              <a:ext cx="2912458" cy="1436477"/>
              <a:chOff x="6875109" y="6834866"/>
              <a:chExt cx="2912458" cy="1436477"/>
            </a:xfrm>
          </p:grpSpPr>
          <p:sp>
            <p:nvSpPr>
              <p:cNvPr id="383" name="TextBox 382">
                <a:extLst>
                  <a:ext uri="{FF2B5EF4-FFF2-40B4-BE49-F238E27FC236}">
                    <a16:creationId xmlns:a16="http://schemas.microsoft.com/office/drawing/2014/main" id="{9FDE850D-4AA9-4A40-A5C8-124E07691B97}"/>
                  </a:ext>
                </a:extLst>
              </p:cNvPr>
              <p:cNvSpPr txBox="1"/>
              <p:nvPr/>
            </p:nvSpPr>
            <p:spPr>
              <a:xfrm>
                <a:off x="7417890" y="6834866"/>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Diego Lozano Salas </a:t>
                </a:r>
              </a:p>
              <a:p>
                <a:pPr algn="ctr"/>
                <a:r>
                  <a:rPr lang="en-US" sz="1001" b="1" dirty="0">
                    <a:solidFill>
                      <a:schemeClr val="bg1"/>
                    </a:solidFill>
                  </a:rPr>
                  <a:t>            Purchasing Projects-Intern  </a:t>
                </a:r>
                <a:endParaRPr lang="en-US" sz="1200" dirty="0">
                  <a:solidFill>
                    <a:schemeClr val="bg1"/>
                  </a:solidFill>
                </a:endParaRPr>
              </a:p>
            </p:txBody>
          </p:sp>
          <p:sp>
            <p:nvSpPr>
              <p:cNvPr id="415" name="TextBox 414">
                <a:extLst>
                  <a:ext uri="{FF2B5EF4-FFF2-40B4-BE49-F238E27FC236}">
                    <a16:creationId xmlns:a16="http://schemas.microsoft.com/office/drawing/2014/main" id="{2ABF1CC4-7500-46BD-BE4C-D683989E81CA}"/>
                  </a:ext>
                </a:extLst>
              </p:cNvPr>
              <p:cNvSpPr txBox="1"/>
              <p:nvPr/>
            </p:nvSpPr>
            <p:spPr>
              <a:xfrm>
                <a:off x="7419271" y="7631263"/>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01" b="1" dirty="0">
                    <a:solidFill>
                      <a:schemeClr val="bg1"/>
                    </a:solidFill>
                  </a:rPr>
                  <a:t>     </a:t>
                </a:r>
                <a:r>
                  <a:rPr lang="en-US" sz="1200" b="1" dirty="0">
                    <a:solidFill>
                      <a:schemeClr val="bg1"/>
                    </a:solidFill>
                  </a:rPr>
                  <a:t>Jose Hernández</a:t>
                </a:r>
                <a:endParaRPr lang="es-MX" sz="1200" b="1" dirty="0">
                  <a:solidFill>
                    <a:schemeClr val="bg1"/>
                  </a:solidFill>
                </a:endParaRPr>
              </a:p>
              <a:p>
                <a:pPr algn="ctr"/>
                <a:r>
                  <a:rPr lang="en-US" sz="1050" b="1" dirty="0">
                    <a:solidFill>
                      <a:schemeClr val="bg1"/>
                    </a:solidFill>
                  </a:rPr>
                  <a:t>     </a:t>
                </a:r>
                <a:r>
                  <a:rPr lang="en-US" sz="1000" b="1" dirty="0">
                    <a:solidFill>
                      <a:schemeClr val="bg1"/>
                    </a:solidFill>
                  </a:rPr>
                  <a:t>Purchasing Prj - Intern </a:t>
                </a:r>
                <a:endParaRPr lang="en-US" sz="1000" dirty="0">
                  <a:solidFill>
                    <a:schemeClr val="bg1"/>
                  </a:solidFill>
                </a:endParaRPr>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6875109" y="7148805"/>
                <a:ext cx="33905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480" name="Straight Arrow Connector 479">
            <a:extLst>
              <a:ext uri="{FF2B5EF4-FFF2-40B4-BE49-F238E27FC236}">
                <a16:creationId xmlns:a16="http://schemas.microsoft.com/office/drawing/2014/main" id="{152FF842-AEE1-4A5B-8071-784F8BA7A7A7}"/>
              </a:ext>
            </a:extLst>
          </p:cNvPr>
          <p:cNvCxnSpPr>
            <a:cxnSpLocks/>
            <a:stCxn id="228" idx="2"/>
          </p:cNvCxnSpPr>
          <p:nvPr/>
        </p:nvCxnSpPr>
        <p:spPr>
          <a:xfrm>
            <a:off x="7051462" y="3127664"/>
            <a:ext cx="7163" cy="21814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a:endCxn id="305" idx="0"/>
          </p:cNvCxnSpPr>
          <p:nvPr/>
        </p:nvCxnSpPr>
        <p:spPr>
          <a:xfrm>
            <a:off x="24537700" y="3714350"/>
            <a:ext cx="0" cy="4790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49322FF5-B0A4-4ED7-9635-B21DCEFA4176}"/>
              </a:ext>
            </a:extLst>
          </p:cNvPr>
          <p:cNvCxnSpPr>
            <a:cxnSpLocks/>
          </p:cNvCxnSpPr>
          <p:nvPr/>
        </p:nvCxnSpPr>
        <p:spPr>
          <a:xfrm>
            <a:off x="13628453" y="7952286"/>
            <a:ext cx="35524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85E7F7C-DF5F-4B7F-AFE4-B04768548793}"/>
              </a:ext>
            </a:extLst>
          </p:cNvPr>
          <p:cNvPicPr preferRelativeResize="0">
            <a:picLocks/>
          </p:cNvPicPr>
          <p:nvPr/>
        </p:nvPicPr>
        <p:blipFill rotWithShape="1">
          <a:blip r:embed="rId23" cstate="email">
            <a:extLst>
              <a:ext uri="{28A0092B-C50C-407E-A947-70E740481C1C}">
                <a14:useLocalDpi xmlns:a14="http://schemas.microsoft.com/office/drawing/2010/main" val="0"/>
              </a:ext>
            </a:extLst>
          </a:blip>
          <a:srcRect l="23263" t="-637" r="-757" b="39626"/>
          <a:stretch/>
        </p:blipFill>
        <p:spPr>
          <a:xfrm>
            <a:off x="13983701" y="7518466"/>
            <a:ext cx="667512" cy="786384"/>
          </a:xfrm>
          <a:prstGeom prst="ellipse">
            <a:avLst/>
          </a:prstGeom>
        </p:spPr>
      </p:pic>
      <p:pic>
        <p:nvPicPr>
          <p:cNvPr id="20" name="Picture 19">
            <a:extLst>
              <a:ext uri="{FF2B5EF4-FFF2-40B4-BE49-F238E27FC236}">
                <a16:creationId xmlns:a16="http://schemas.microsoft.com/office/drawing/2014/main" id="{A272F194-49B4-4AB4-9F4B-57C55631DD12}"/>
              </a:ext>
            </a:extLst>
          </p:cNvPr>
          <p:cNvPicPr preferRelativeResize="0">
            <a:picLocks/>
          </p:cNvPicPr>
          <p:nvPr/>
        </p:nvPicPr>
        <p:blipFill rotWithShape="1">
          <a:blip r:embed="rId24" cstate="email">
            <a:extLst>
              <a:ext uri="{28A0092B-C50C-407E-A947-70E740481C1C}">
                <a14:useLocalDpi xmlns:a14="http://schemas.microsoft.com/office/drawing/2010/main" val="0"/>
              </a:ext>
            </a:extLst>
          </a:blip>
          <a:srcRect l="6123" t="10505" r="10034" b="10153"/>
          <a:stretch/>
        </p:blipFill>
        <p:spPr>
          <a:xfrm>
            <a:off x="13964816" y="6729665"/>
            <a:ext cx="667512" cy="786384"/>
          </a:xfrm>
          <a:prstGeom prst="ellipse">
            <a:avLst/>
          </a:prstGeom>
        </p:spPr>
      </p:pic>
      <p:cxnSp>
        <p:nvCxnSpPr>
          <p:cNvPr id="560" name="Straight Arrow Connector 559">
            <a:extLst>
              <a:ext uri="{FF2B5EF4-FFF2-40B4-BE49-F238E27FC236}">
                <a16:creationId xmlns:a16="http://schemas.microsoft.com/office/drawing/2014/main" id="{75CBC1DA-879D-4DE5-A8CC-6D1E593A0283}"/>
              </a:ext>
            </a:extLst>
          </p:cNvPr>
          <p:cNvCxnSpPr>
            <a:cxnSpLocks/>
          </p:cNvCxnSpPr>
          <p:nvPr/>
        </p:nvCxnSpPr>
        <p:spPr>
          <a:xfrm>
            <a:off x="29255427" y="768768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9" name="Straight Arrow Connector 488">
            <a:extLst>
              <a:ext uri="{FF2B5EF4-FFF2-40B4-BE49-F238E27FC236}">
                <a16:creationId xmlns:a16="http://schemas.microsoft.com/office/drawing/2014/main" id="{2A2232A4-5A7E-4D6F-9593-655A98DAC5D4}"/>
              </a:ext>
            </a:extLst>
          </p:cNvPr>
          <p:cNvCxnSpPr>
            <a:cxnSpLocks/>
          </p:cNvCxnSpPr>
          <p:nvPr/>
        </p:nvCxnSpPr>
        <p:spPr>
          <a:xfrm>
            <a:off x="24837051" y="2442066"/>
            <a:ext cx="0" cy="2927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1" name="Group 190">
            <a:extLst>
              <a:ext uri="{FF2B5EF4-FFF2-40B4-BE49-F238E27FC236}">
                <a16:creationId xmlns:a16="http://schemas.microsoft.com/office/drawing/2014/main" id="{441D9D2A-6036-4FA0-B421-80D844408FE2}"/>
              </a:ext>
            </a:extLst>
          </p:cNvPr>
          <p:cNvGrpSpPr/>
          <p:nvPr/>
        </p:nvGrpSpPr>
        <p:grpSpPr>
          <a:xfrm>
            <a:off x="17510737" y="2646538"/>
            <a:ext cx="14040730" cy="5495028"/>
            <a:chOff x="17922217" y="2616058"/>
            <a:chExt cx="14040730" cy="5495028"/>
          </a:xfrm>
        </p:grpSpPr>
        <p:grpSp>
          <p:nvGrpSpPr>
            <p:cNvPr id="102" name="Group 101">
              <a:extLst>
                <a:ext uri="{FF2B5EF4-FFF2-40B4-BE49-F238E27FC236}">
                  <a16:creationId xmlns:a16="http://schemas.microsoft.com/office/drawing/2014/main" id="{7E3F22DE-C697-4298-89FF-0B0ED48A39B1}"/>
                </a:ext>
              </a:extLst>
            </p:cNvPr>
            <p:cNvGrpSpPr/>
            <p:nvPr/>
          </p:nvGrpSpPr>
          <p:grpSpPr>
            <a:xfrm>
              <a:off x="23837267" y="2616058"/>
              <a:ext cx="2562547" cy="786384"/>
              <a:chOff x="25411355" y="2752987"/>
              <a:chExt cx="2562547" cy="786384"/>
            </a:xfrm>
          </p:grpSpPr>
          <p:sp>
            <p:nvSpPr>
              <p:cNvPr id="727" name="TextBox 726">
                <a:extLst>
                  <a:ext uri="{FF2B5EF4-FFF2-40B4-BE49-F238E27FC236}">
                    <a16:creationId xmlns:a16="http://schemas.microsoft.com/office/drawing/2014/main" id="{6D600A44-2CD8-4F44-AFFB-B8779E35C470}"/>
                  </a:ext>
                </a:extLst>
              </p:cNvPr>
              <p:cNvSpPr txBox="1"/>
              <p:nvPr/>
            </p:nvSpPr>
            <p:spPr>
              <a:xfrm>
                <a:off x="25605606" y="283242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preferRelativeResize="0">
                <a:picLocks noChangeArrowheads="1"/>
              </p:cNvPicPr>
              <p:nvPr/>
            </p:nvPicPr>
            <p:blipFill>
              <a:blip r:embed="rId25" cstate="email">
                <a:extLst>
                  <a:ext uri="{28A0092B-C50C-407E-A947-70E740481C1C}">
                    <a14:useLocalDpi xmlns:a14="http://schemas.microsoft.com/office/drawing/2010/main" val="0"/>
                  </a:ext>
                </a:extLst>
              </a:blip>
              <a:srcRect/>
              <a:stretch>
                <a:fillRect/>
              </a:stretch>
            </p:blipFill>
            <p:spPr bwMode="auto">
              <a:xfrm>
                <a:off x="25411355" y="275298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86" name="Group 185">
              <a:extLst>
                <a:ext uri="{FF2B5EF4-FFF2-40B4-BE49-F238E27FC236}">
                  <a16:creationId xmlns:a16="http://schemas.microsoft.com/office/drawing/2014/main" id="{D36E9638-19C2-4E9F-B26D-74AC8B88714A}"/>
                </a:ext>
              </a:extLst>
            </p:cNvPr>
            <p:cNvGrpSpPr/>
            <p:nvPr/>
          </p:nvGrpSpPr>
          <p:grpSpPr>
            <a:xfrm>
              <a:off x="17922217" y="3689179"/>
              <a:ext cx="8332535" cy="3803034"/>
              <a:chOff x="17922217" y="3689179"/>
              <a:chExt cx="8332535" cy="3803034"/>
            </a:xfrm>
          </p:grpSpPr>
          <p:sp>
            <p:nvSpPr>
              <p:cNvPr id="536" name="Rectangle 535">
                <a:extLst>
                  <a:ext uri="{FF2B5EF4-FFF2-40B4-BE49-F238E27FC236}">
                    <a16:creationId xmlns:a16="http://schemas.microsoft.com/office/drawing/2014/main" id="{03B733C5-0208-45A1-A1C4-DFE11B06B559}"/>
                  </a:ext>
                </a:extLst>
              </p:cNvPr>
              <p:cNvSpPr/>
              <p:nvPr/>
            </p:nvSpPr>
            <p:spPr>
              <a:xfrm>
                <a:off x="19031964" y="4163209"/>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956301" y="3689179"/>
                <a:ext cx="529845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a:endCxn id="536" idx="0"/>
              </p:cNvCxnSpPr>
              <p:nvPr/>
            </p:nvCxnSpPr>
            <p:spPr>
              <a:xfrm>
                <a:off x="20956301" y="3694193"/>
                <a:ext cx="6730" cy="469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0" name="Group 129">
                <a:extLst>
                  <a:ext uri="{FF2B5EF4-FFF2-40B4-BE49-F238E27FC236}">
                    <a16:creationId xmlns:a16="http://schemas.microsoft.com/office/drawing/2014/main" id="{6261DCFD-4BFF-4F12-8872-E3E858C52603}"/>
                  </a:ext>
                </a:extLst>
              </p:cNvPr>
              <p:cNvGrpSpPr/>
              <p:nvPr/>
            </p:nvGrpSpPr>
            <p:grpSpPr>
              <a:xfrm>
                <a:off x="17922217" y="4785306"/>
                <a:ext cx="5470596" cy="2706907"/>
                <a:chOff x="17922217" y="4785306"/>
                <a:chExt cx="5470596" cy="2706907"/>
              </a:xfrm>
            </p:grpSpPr>
            <p:grpSp>
              <p:nvGrpSpPr>
                <p:cNvPr id="1050" name="Group 1049">
                  <a:extLst>
                    <a:ext uri="{FF2B5EF4-FFF2-40B4-BE49-F238E27FC236}">
                      <a16:creationId xmlns:a16="http://schemas.microsoft.com/office/drawing/2014/main" id="{978C030E-9DEC-43E7-BC3C-52943703042A}"/>
                    </a:ext>
                  </a:extLst>
                </p:cNvPr>
                <p:cNvGrpSpPr/>
                <p:nvPr/>
              </p:nvGrpSpPr>
              <p:grpSpPr>
                <a:xfrm>
                  <a:off x="18173708" y="4897532"/>
                  <a:ext cx="2486826" cy="786385"/>
                  <a:chOff x="18186786" y="4847609"/>
                  <a:chExt cx="2486826" cy="786385"/>
                </a:xfrm>
              </p:grpSpPr>
              <p:sp>
                <p:nvSpPr>
                  <p:cNvPr id="746" name="TextBox 745">
                    <a:extLst>
                      <a:ext uri="{FF2B5EF4-FFF2-40B4-BE49-F238E27FC236}">
                        <a16:creationId xmlns:a16="http://schemas.microsoft.com/office/drawing/2014/main" id="{B9F1B36A-7C9E-4D66-8B69-5E40CC0DA50F}"/>
                      </a:ext>
                    </a:extLst>
                  </p:cNvPr>
                  <p:cNvSpPr txBox="1"/>
                  <p:nvPr/>
                </p:nvSpPr>
                <p:spPr>
                  <a:xfrm>
                    <a:off x="18360181" y="4925972"/>
                    <a:ext cx="2313431"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900" b="1" dirty="0">
                        <a:solidFill>
                          <a:schemeClr val="bg1"/>
                        </a:solidFill>
                      </a:rPr>
                      <a:t>                </a:t>
                    </a:r>
                    <a:r>
                      <a:rPr lang="en-US" sz="900" dirty="0">
                        <a:solidFill>
                          <a:schemeClr val="bg1"/>
                        </a:solidFill>
                      </a:rPr>
                      <a:t>IT Coordination / </a:t>
                    </a:r>
                    <a:r>
                      <a:rPr lang="en-US" sz="900" b="1" dirty="0">
                        <a:solidFill>
                          <a:schemeClr val="bg1"/>
                        </a:solidFill>
                      </a:rPr>
                      <a:t>Web</a:t>
                    </a:r>
                    <a:r>
                      <a:rPr lang="en-US" sz="900" dirty="0">
                        <a:solidFill>
                          <a:schemeClr val="bg1"/>
                        </a:solidFill>
                      </a:rPr>
                      <a:t>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preferRelativeResize="0">
                    <a:picLocks noChangeArrowheads="1"/>
                  </p:cNvPicPr>
                  <p:nvPr/>
                </p:nvPicPr>
                <p:blipFill>
                  <a:blip r:embed="rId26" cstate="email">
                    <a:extLst>
                      <a:ext uri="{28A0092B-C50C-407E-A947-70E740481C1C}">
                        <a14:useLocalDpi xmlns:a14="http://schemas.microsoft.com/office/drawing/2010/main" val="0"/>
                      </a:ext>
                    </a:extLst>
                  </a:blip>
                  <a:srcRect/>
                  <a:stretch>
                    <a:fillRect/>
                  </a:stretch>
                </p:blipFill>
                <p:spPr bwMode="auto">
                  <a:xfrm>
                    <a:off x="18186786" y="4847609"/>
                    <a:ext cx="667512"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047" name="Group 1046">
                  <a:extLst>
                    <a:ext uri="{FF2B5EF4-FFF2-40B4-BE49-F238E27FC236}">
                      <a16:creationId xmlns:a16="http://schemas.microsoft.com/office/drawing/2014/main" id="{A2DA590E-DB8A-455C-A98D-F84C574A3370}"/>
                    </a:ext>
                  </a:extLst>
                </p:cNvPr>
                <p:cNvGrpSpPr/>
                <p:nvPr/>
              </p:nvGrpSpPr>
              <p:grpSpPr>
                <a:xfrm>
                  <a:off x="20948666" y="4858204"/>
                  <a:ext cx="2442210" cy="786385"/>
                  <a:chOff x="20848700" y="4795323"/>
                  <a:chExt cx="2442210" cy="786385"/>
                </a:xfrm>
              </p:grpSpPr>
              <p:sp>
                <p:nvSpPr>
                  <p:cNvPr id="754" name="TextBox 753">
                    <a:extLst>
                      <a:ext uri="{FF2B5EF4-FFF2-40B4-BE49-F238E27FC236}">
                        <a16:creationId xmlns:a16="http://schemas.microsoft.com/office/drawing/2014/main" id="{04E33C86-4340-466E-B9F3-D0A9F25899E8}"/>
                      </a:ext>
                    </a:extLst>
                  </p:cNvPr>
                  <p:cNvSpPr txBox="1">
                    <a:spLocks/>
                  </p:cNvSpPr>
                  <p:nvPr/>
                </p:nvSpPr>
                <p:spPr>
                  <a:xfrm>
                    <a:off x="20977478" y="4866809"/>
                    <a:ext cx="2313432"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0" b="1" dirty="0">
                        <a:solidFill>
                          <a:schemeClr val="bg1"/>
                        </a:solidFill>
                      </a:rPr>
                      <a:t>          </a:t>
                    </a:r>
                    <a:r>
                      <a:rPr lang="en-US" sz="1200" b="1" dirty="0">
                        <a:solidFill>
                          <a:schemeClr val="bg1"/>
                        </a:solidFill>
                      </a:rPr>
                      <a:t> Luis Perez</a:t>
                    </a:r>
                  </a:p>
                  <a:p>
                    <a:r>
                      <a:rPr lang="en-US" sz="1000" b="1" dirty="0">
                        <a:solidFill>
                          <a:schemeClr val="bg1"/>
                        </a:solidFill>
                      </a:rPr>
                      <a:t>                IT Analyst, MTY, MEX </a:t>
                    </a:r>
                  </a:p>
                  <a:p>
                    <a:r>
                      <a:rPr lang="en-US" sz="900" b="1" dirty="0">
                        <a:solidFill>
                          <a:schemeClr val="bg1"/>
                        </a:solidFill>
                      </a:rPr>
                      <a:t>                 </a:t>
                    </a:r>
                    <a:r>
                      <a:rPr lang="en-US" sz="1000" b="1" dirty="0">
                        <a:solidFill>
                          <a:schemeClr val="bg1"/>
                        </a:solidFill>
                      </a:rPr>
                      <a:t>Web Apps Development</a:t>
                    </a:r>
                  </a:p>
                </p:txBody>
              </p:sp>
              <p:pic>
                <p:nvPicPr>
                  <p:cNvPr id="100" name="Picture 99">
                    <a:extLst>
                      <a:ext uri="{FF2B5EF4-FFF2-40B4-BE49-F238E27FC236}">
                        <a16:creationId xmlns:a16="http://schemas.microsoft.com/office/drawing/2014/main" id="{5850696E-4EE5-452C-93B9-1AB6593FBDBD}"/>
                      </a:ext>
                    </a:extLst>
                  </p:cNvPr>
                  <p:cNvPicPr preferRelativeResize="0">
                    <a:picLocks/>
                  </p:cNvPicPr>
                  <p:nvPr/>
                </p:nvPicPr>
                <p:blipFill>
                  <a:blip r:embed="rId27" cstate="email">
                    <a:extLst>
                      <a:ext uri="{28A0092B-C50C-407E-A947-70E740481C1C}">
                        <a14:useLocalDpi xmlns:a14="http://schemas.microsoft.com/office/drawing/2010/main" val="0"/>
                      </a:ext>
                    </a:extLst>
                  </a:blip>
                  <a:stretch>
                    <a:fillRect/>
                  </a:stretch>
                </p:blipFill>
                <p:spPr>
                  <a:xfrm rot="10800000" flipV="1">
                    <a:off x="20848700" y="4795323"/>
                    <a:ext cx="667512" cy="786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1046" name="Group 1045">
                  <a:extLst>
                    <a:ext uri="{FF2B5EF4-FFF2-40B4-BE49-F238E27FC236}">
                      <a16:creationId xmlns:a16="http://schemas.microsoft.com/office/drawing/2014/main" id="{E7FEF551-3637-4FCE-959B-0D98CFA87B70}"/>
                    </a:ext>
                  </a:extLst>
                </p:cNvPr>
                <p:cNvGrpSpPr/>
                <p:nvPr/>
              </p:nvGrpSpPr>
              <p:grpSpPr>
                <a:xfrm>
                  <a:off x="20932029" y="5787478"/>
                  <a:ext cx="2458847" cy="786385"/>
                  <a:chOff x="20856410" y="5573339"/>
                  <a:chExt cx="2458847" cy="786385"/>
                </a:xfrm>
              </p:grpSpPr>
              <p:sp>
                <p:nvSpPr>
                  <p:cNvPr id="331" name="TextBox 330">
                    <a:extLst>
                      <a:ext uri="{FF2B5EF4-FFF2-40B4-BE49-F238E27FC236}">
                        <a16:creationId xmlns:a16="http://schemas.microsoft.com/office/drawing/2014/main" id="{7B64A7C2-5F4D-4A64-8B19-7A9D372A5ED6}"/>
                      </a:ext>
                    </a:extLst>
                  </p:cNvPr>
                  <p:cNvSpPr txBox="1"/>
                  <p:nvPr/>
                </p:nvSpPr>
                <p:spPr>
                  <a:xfrm>
                    <a:off x="21001826" y="5653363"/>
                    <a:ext cx="2313431"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Brenda Mezquitic</a:t>
                    </a:r>
                  </a:p>
                  <a:p>
                    <a:pPr algn="ctr"/>
                    <a:r>
                      <a:rPr lang="en-US" sz="1001" b="1" dirty="0">
                        <a:solidFill>
                          <a:schemeClr val="bg1"/>
                        </a:solidFill>
                      </a:rPr>
                      <a:t>      </a:t>
                    </a:r>
                    <a:r>
                      <a:rPr lang="en-US" sz="1000" b="1" dirty="0">
                        <a:solidFill>
                          <a:schemeClr val="bg1"/>
                        </a:solidFill>
                      </a:rPr>
                      <a:t>IT Intern, MTY, MEX</a:t>
                    </a:r>
                  </a:p>
                  <a:p>
                    <a:pPr algn="ctr"/>
                    <a:r>
                      <a:rPr lang="en-US" sz="900" b="1" dirty="0">
                        <a:solidFill>
                          <a:schemeClr val="bg1"/>
                        </a:solidFill>
                      </a:rPr>
                      <a:t>           </a:t>
                    </a:r>
                    <a:r>
                      <a:rPr lang="en-US" sz="1000" dirty="0">
                        <a:solidFill>
                          <a:schemeClr val="bg1"/>
                        </a:solidFill>
                      </a:rPr>
                      <a:t>Web Apps Development</a:t>
                    </a:r>
                    <a:endParaRPr lang="en-US" sz="900" dirty="0">
                      <a:solidFill>
                        <a:schemeClr val="bg1"/>
                      </a:solidFill>
                    </a:endParaRPr>
                  </a:p>
                </p:txBody>
              </p:sp>
              <p:pic>
                <p:nvPicPr>
                  <p:cNvPr id="394" name="Picture 393">
                    <a:extLst>
                      <a:ext uri="{FF2B5EF4-FFF2-40B4-BE49-F238E27FC236}">
                        <a16:creationId xmlns:a16="http://schemas.microsoft.com/office/drawing/2014/main" id="{A7DB951F-783E-4182-98A0-C04F6A113D85}"/>
                      </a:ext>
                    </a:extLst>
                  </p:cNvPr>
                  <p:cNvPicPr preferRelativeResize="0">
                    <a:picLocks/>
                  </p:cNvPicPr>
                  <p:nvPr/>
                </p:nvPicPr>
                <p:blipFill>
                  <a:blip r:embed="rId28" cstate="email">
                    <a:extLst>
                      <a:ext uri="{28A0092B-C50C-407E-A947-70E740481C1C}">
                        <a14:useLocalDpi xmlns:a14="http://schemas.microsoft.com/office/drawing/2010/main" val="0"/>
                      </a:ext>
                    </a:extLst>
                  </a:blip>
                  <a:stretch>
                    <a:fillRect/>
                  </a:stretch>
                </p:blipFill>
                <p:spPr>
                  <a:xfrm>
                    <a:off x="20856410" y="5573339"/>
                    <a:ext cx="667512" cy="786385"/>
                  </a:xfrm>
                  <a:prstGeom prst="ellipse">
                    <a:avLst/>
                  </a:prstGeom>
                  <a:ln w="63500" cap="rnd">
                    <a:noFill/>
                  </a:ln>
                  <a:effectLst/>
                </p:spPr>
              </p:pic>
            </p:grpSp>
            <p:sp>
              <p:nvSpPr>
                <p:cNvPr id="371" name="TextBox 370">
                  <a:extLst>
                    <a:ext uri="{FF2B5EF4-FFF2-40B4-BE49-F238E27FC236}">
                      <a16:creationId xmlns:a16="http://schemas.microsoft.com/office/drawing/2014/main" id="{A4FD3A07-42A9-429D-BB43-058F105715D9}"/>
                    </a:ext>
                  </a:extLst>
                </p:cNvPr>
                <p:cNvSpPr txBox="1"/>
                <p:nvPr/>
              </p:nvSpPr>
              <p:spPr>
                <a:xfrm>
                  <a:off x="21079381" y="6763455"/>
                  <a:ext cx="2313432"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Open Position</a:t>
                  </a:r>
                  <a:r>
                    <a:rPr lang="en-US" sz="500" b="1" dirty="0">
                      <a:solidFill>
                        <a:schemeClr val="bg1"/>
                      </a:solidFill>
                    </a:rPr>
                    <a:t> </a:t>
                  </a:r>
                </a:p>
                <a:p>
                  <a:r>
                    <a:rPr lang="en-US" sz="500" b="1" dirty="0">
                      <a:solidFill>
                        <a:schemeClr val="bg1"/>
                      </a:solidFill>
                    </a:rPr>
                    <a:t>                           </a:t>
                  </a:r>
                  <a:r>
                    <a:rPr lang="en-US" sz="900" b="1" dirty="0">
                      <a:solidFill>
                        <a:schemeClr val="bg1"/>
                      </a:solidFill>
                    </a:rPr>
                    <a:t>Prj. Manager Intern,</a:t>
                  </a:r>
                  <a:r>
                    <a:rPr lang="en-US" sz="700" b="1" dirty="0">
                      <a:solidFill>
                        <a:schemeClr val="bg1"/>
                      </a:solidFill>
                    </a:rPr>
                    <a:t>MTY,MEX</a:t>
                  </a:r>
                  <a:endParaRPr lang="en-US" sz="1200" b="1" dirty="0">
                    <a:solidFill>
                      <a:schemeClr val="bg1"/>
                    </a:solidFill>
                  </a:endParaRPr>
                </a:p>
                <a:p>
                  <a:r>
                    <a:rPr lang="en-US" sz="900" b="1" dirty="0">
                      <a:solidFill>
                        <a:schemeClr val="bg1"/>
                      </a:solidFill>
                    </a:rPr>
                    <a:t>               PM support       </a:t>
                  </a:r>
                  <a:endParaRPr lang="en-US" sz="1001" b="1" dirty="0">
                    <a:solidFill>
                      <a:schemeClr val="bg1"/>
                    </a:solidFill>
                  </a:endParaRPr>
                </a:p>
              </p:txBody>
            </p:sp>
            <p:grpSp>
              <p:nvGrpSpPr>
                <p:cNvPr id="1049" name="Group 1048">
                  <a:extLst>
                    <a:ext uri="{FF2B5EF4-FFF2-40B4-BE49-F238E27FC236}">
                      <a16:creationId xmlns:a16="http://schemas.microsoft.com/office/drawing/2014/main" id="{8CDE1699-908C-4EA8-B5E9-1D9EA5C5D6DD}"/>
                    </a:ext>
                  </a:extLst>
                </p:cNvPr>
                <p:cNvGrpSpPr/>
                <p:nvPr/>
              </p:nvGrpSpPr>
              <p:grpSpPr>
                <a:xfrm>
                  <a:off x="18180623" y="5777053"/>
                  <a:ext cx="2477170" cy="786385"/>
                  <a:chOff x="18180887" y="5576923"/>
                  <a:chExt cx="2477170" cy="786385"/>
                </a:xfrm>
              </p:grpSpPr>
              <p:sp>
                <p:nvSpPr>
                  <p:cNvPr id="748" name="TextBox 747">
                    <a:extLst>
                      <a:ext uri="{FF2B5EF4-FFF2-40B4-BE49-F238E27FC236}">
                        <a16:creationId xmlns:a16="http://schemas.microsoft.com/office/drawing/2014/main" id="{6DC57903-2F4E-4B31-8164-DB803169CDC8}"/>
                      </a:ext>
                    </a:extLst>
                  </p:cNvPr>
                  <p:cNvSpPr txBox="1"/>
                  <p:nvPr/>
                </p:nvSpPr>
                <p:spPr>
                  <a:xfrm>
                    <a:off x="18344626" y="5664111"/>
                    <a:ext cx="2313431"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chemeClr val="bg1"/>
                        </a:solidFill>
                      </a:rPr>
                      <a:t>Diego Laureano</a:t>
                    </a:r>
                  </a:p>
                  <a:p>
                    <a:pPr algn="ctr"/>
                    <a:r>
                      <a:rPr lang="en-US" sz="1001" b="1" dirty="0">
                        <a:solidFill>
                          <a:schemeClr val="bg1"/>
                        </a:solidFill>
                      </a:rPr>
                      <a:t>  IT Intern, MTY, MEX</a:t>
                    </a:r>
                  </a:p>
                  <a:p>
                    <a:pPr algn="ctr"/>
                    <a:r>
                      <a:rPr lang="en-US" sz="700" b="1" dirty="0">
                        <a:solidFill>
                          <a:schemeClr val="bg1"/>
                        </a:solidFill>
                      </a:rPr>
                      <a:t>          </a:t>
                    </a:r>
                    <a:r>
                      <a:rPr lang="en-US" sz="1001" dirty="0">
                        <a:solidFill>
                          <a:schemeClr val="bg1"/>
                        </a:solidFill>
                      </a:rPr>
                      <a:t>Web Apps Development</a:t>
                    </a:r>
                  </a:p>
                </p:txBody>
              </p:sp>
              <p:pic>
                <p:nvPicPr>
                  <p:cNvPr id="373" name="Picture 372">
                    <a:extLst>
                      <a:ext uri="{FF2B5EF4-FFF2-40B4-BE49-F238E27FC236}">
                        <a16:creationId xmlns:a16="http://schemas.microsoft.com/office/drawing/2014/main" id="{938FE6DB-02A2-4A10-A1A9-62EC7BBD6034}"/>
                      </a:ext>
                    </a:extLst>
                  </p:cNvPr>
                  <p:cNvPicPr preferRelativeResize="0">
                    <a:picLocks/>
                  </p:cNvPicPr>
                  <p:nvPr/>
                </p:nvPicPr>
                <p:blipFill>
                  <a:blip r:embed="rId29"/>
                  <a:stretch>
                    <a:fillRect/>
                  </a:stretch>
                </p:blipFill>
                <p:spPr>
                  <a:xfrm flipH="1">
                    <a:off x="18180887" y="5576923"/>
                    <a:ext cx="667512" cy="786385"/>
                  </a:xfrm>
                  <a:prstGeom prst="ellipse">
                    <a:avLst/>
                  </a:prstGeom>
                </p:spPr>
              </p:pic>
            </p:grpSp>
            <p:grpSp>
              <p:nvGrpSpPr>
                <p:cNvPr id="1048" name="Group 1047">
                  <a:extLst>
                    <a:ext uri="{FF2B5EF4-FFF2-40B4-BE49-F238E27FC236}">
                      <a16:creationId xmlns:a16="http://schemas.microsoft.com/office/drawing/2014/main" id="{D107324F-F07D-46E4-9552-6D9A73D2DAF6}"/>
                    </a:ext>
                  </a:extLst>
                </p:cNvPr>
                <p:cNvGrpSpPr/>
                <p:nvPr/>
              </p:nvGrpSpPr>
              <p:grpSpPr>
                <a:xfrm>
                  <a:off x="18177510" y="6705828"/>
                  <a:ext cx="2500907" cy="786385"/>
                  <a:chOff x="18192512" y="6318809"/>
                  <a:chExt cx="2500907" cy="786385"/>
                </a:xfrm>
              </p:grpSpPr>
              <p:sp>
                <p:nvSpPr>
                  <p:cNvPr id="379" name="TextBox 378">
                    <a:extLst>
                      <a:ext uri="{FF2B5EF4-FFF2-40B4-BE49-F238E27FC236}">
                        <a16:creationId xmlns:a16="http://schemas.microsoft.com/office/drawing/2014/main" id="{1162812C-368A-433B-A3E6-6A8614E64614}"/>
                      </a:ext>
                    </a:extLst>
                  </p:cNvPr>
                  <p:cNvSpPr txBox="1"/>
                  <p:nvPr/>
                </p:nvSpPr>
                <p:spPr>
                  <a:xfrm>
                    <a:off x="18379988" y="6397275"/>
                    <a:ext cx="2313431"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Paola Rodriguez</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10" name="Picture 9">
                    <a:extLst>
                      <a:ext uri="{FF2B5EF4-FFF2-40B4-BE49-F238E27FC236}">
                        <a16:creationId xmlns:a16="http://schemas.microsoft.com/office/drawing/2014/main" id="{13A1A28F-F10A-40CC-B697-5274A622123B}"/>
                      </a:ext>
                    </a:extLst>
                  </p:cNvPr>
                  <p:cNvPicPr preferRelativeResize="0">
                    <a:picLocks/>
                  </p:cNvPicPr>
                  <p:nvPr/>
                </p:nvPicPr>
                <p:blipFill>
                  <a:blip r:embed="rId30" cstate="email">
                    <a:extLst>
                      <a:ext uri="{28A0092B-C50C-407E-A947-70E740481C1C}">
                        <a14:useLocalDpi xmlns:a14="http://schemas.microsoft.com/office/drawing/2010/main" val="0"/>
                      </a:ext>
                    </a:extLst>
                  </a:blip>
                  <a:stretch>
                    <a:fillRect/>
                  </a:stretch>
                </p:blipFill>
                <p:spPr>
                  <a:xfrm>
                    <a:off x="18192512" y="6318809"/>
                    <a:ext cx="667512" cy="786385"/>
                  </a:xfrm>
                  <a:prstGeom prst="ellipse">
                    <a:avLst/>
                  </a:prstGeom>
                </p:spPr>
              </p:pic>
            </p:grpSp>
            <p:grpSp>
              <p:nvGrpSpPr>
                <p:cNvPr id="432" name="Group 431">
                  <a:extLst>
                    <a:ext uri="{FF2B5EF4-FFF2-40B4-BE49-F238E27FC236}">
                      <a16:creationId xmlns:a16="http://schemas.microsoft.com/office/drawing/2014/main" id="{E1477A47-60F9-453A-A7A5-4C632743ADA4}"/>
                    </a:ext>
                  </a:extLst>
                </p:cNvPr>
                <p:cNvGrpSpPr/>
                <p:nvPr/>
              </p:nvGrpSpPr>
              <p:grpSpPr>
                <a:xfrm>
                  <a:off x="20761189" y="4785306"/>
                  <a:ext cx="187482" cy="2468011"/>
                  <a:chOff x="28761426" y="5003962"/>
                  <a:chExt cx="187482" cy="2468011"/>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a:off x="28761426" y="5003962"/>
                    <a:ext cx="0" cy="246801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a:endCxn id="100" idx="6"/>
                  </p:cNvCxnSpPr>
                  <p:nvPr/>
                </p:nvCxnSpPr>
                <p:spPr>
                  <a:xfrm>
                    <a:off x="28777919" y="5466388"/>
                    <a:ext cx="170989" cy="366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a:endCxn id="394" idx="2"/>
                  </p:cNvCxnSpPr>
                  <p:nvPr/>
                </p:nvCxnSpPr>
                <p:spPr>
                  <a:xfrm>
                    <a:off x="28776639" y="6399324"/>
                    <a:ext cx="1556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a16="http://schemas.microsoft.com/office/drawing/2014/main" id="{77BE9607-CB16-447C-BE01-79CE45460242}"/>
                      </a:ext>
                    </a:extLst>
                  </p:cNvPr>
                  <p:cNvCxnSpPr>
                    <a:cxnSpLocks/>
                  </p:cNvCxnSpPr>
                  <p:nvPr/>
                </p:nvCxnSpPr>
                <p:spPr>
                  <a:xfrm>
                    <a:off x="28777802" y="7470180"/>
                    <a:ext cx="16351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7922217" y="4785306"/>
                  <a:ext cx="258420" cy="2313711"/>
                  <a:chOff x="28462750" y="5045254"/>
                  <a:chExt cx="258420" cy="2313711"/>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462750" y="5045254"/>
                    <a:ext cx="20802" cy="23055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a:endCxn id="737" idx="2"/>
                  </p:cNvCxnSpPr>
                  <p:nvPr/>
                </p:nvCxnSpPr>
                <p:spPr>
                  <a:xfrm>
                    <a:off x="28489424" y="5550669"/>
                    <a:ext cx="2248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a:endCxn id="373" idx="6"/>
                  </p:cNvCxnSpPr>
                  <p:nvPr/>
                </p:nvCxnSpPr>
                <p:spPr>
                  <a:xfrm>
                    <a:off x="28475561" y="6430191"/>
                    <a:ext cx="24560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a:extLst>
                      <a:ext uri="{FF2B5EF4-FFF2-40B4-BE49-F238E27FC236}">
                        <a16:creationId xmlns:a16="http://schemas.microsoft.com/office/drawing/2014/main" id="{88994A32-A20B-4724-8720-88316827F37A}"/>
                      </a:ext>
                    </a:extLst>
                  </p:cNvPr>
                  <p:cNvCxnSpPr>
                    <a:cxnSpLocks/>
                    <a:endCxn id="10" idx="2"/>
                  </p:cNvCxnSpPr>
                  <p:nvPr/>
                </p:nvCxnSpPr>
                <p:spPr>
                  <a:xfrm>
                    <a:off x="28488490" y="7358965"/>
                    <a:ext cx="2295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flipV="1">
                  <a:off x="17972235" y="4785307"/>
                  <a:ext cx="2998269" cy="4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37" name="Straight Arrow Connector 436">
                <a:extLst>
                  <a:ext uri="{FF2B5EF4-FFF2-40B4-BE49-F238E27FC236}">
                    <a16:creationId xmlns:a16="http://schemas.microsoft.com/office/drawing/2014/main" id="{753245E5-F585-462D-B2FF-B3494E17B9BF}"/>
                  </a:ext>
                </a:extLst>
              </p:cNvPr>
              <p:cNvCxnSpPr>
                <a:cxnSpLocks/>
                <a:stCxn id="536" idx="2"/>
              </p:cNvCxnSpPr>
              <p:nvPr/>
            </p:nvCxnSpPr>
            <p:spPr>
              <a:xfrm>
                <a:off x="20963031" y="4460534"/>
                <a:ext cx="0" cy="3247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84" name="Group 183">
              <a:extLst>
                <a:ext uri="{FF2B5EF4-FFF2-40B4-BE49-F238E27FC236}">
                  <a16:creationId xmlns:a16="http://schemas.microsoft.com/office/drawing/2014/main" id="{5C73175F-A52E-4CBC-BB2F-075B07E47E00}"/>
                </a:ext>
              </a:extLst>
            </p:cNvPr>
            <p:cNvGrpSpPr/>
            <p:nvPr/>
          </p:nvGrpSpPr>
          <p:grpSpPr>
            <a:xfrm>
              <a:off x="26254752" y="3683870"/>
              <a:ext cx="5708195" cy="4427216"/>
              <a:chOff x="26254752" y="3683870"/>
              <a:chExt cx="5708195" cy="4427216"/>
            </a:xfrm>
          </p:grpSpPr>
          <p:sp>
            <p:nvSpPr>
              <p:cNvPr id="306" name="Rectangle 305">
                <a:extLst>
                  <a:ext uri="{FF2B5EF4-FFF2-40B4-BE49-F238E27FC236}">
                    <a16:creationId xmlns:a16="http://schemas.microsoft.com/office/drawing/2014/main" id="{C6785951-3013-4756-8C4F-4C15C760B55E}"/>
                  </a:ext>
                </a:extLst>
              </p:cNvPr>
              <p:cNvSpPr/>
              <p:nvPr/>
            </p:nvSpPr>
            <p:spPr>
              <a:xfrm>
                <a:off x="28290560" y="416407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rPr>
                  <a:t>Idea </a:t>
                </a:r>
                <a:r>
                  <a:rPr lang="en-US" sz="1200" b="1" dirty="0">
                    <a:solidFill>
                      <a:schemeClr val="bg1"/>
                    </a:solidFill>
                  </a:rPr>
                  <a:t>Evolution</a:t>
                </a:r>
                <a:r>
                  <a:rPr lang="es-419" sz="1200" b="1" dirty="0">
                    <a:solidFill>
                      <a:schemeClr val="bg1"/>
                    </a:solidFill>
                  </a:rPr>
                  <a:t> </a:t>
                </a:r>
                <a:endParaRPr lang="en-US" sz="1200" b="1" dirty="0">
                  <a:solidFill>
                    <a:schemeClr val="bg1"/>
                  </a:solidFill>
                </a:endParaRPr>
              </a:p>
              <a:p>
                <a:pPr algn="ctr"/>
                <a:endParaRPr lang="es-419" sz="132" b="1" dirty="0">
                  <a:solidFill>
                    <a:schemeClr val="bg1"/>
                  </a:solidFill>
                </a:endParaRPr>
              </a:p>
            </p:txBody>
          </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6254752" y="3683870"/>
                <a:ext cx="3438722" cy="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p:cNvCxnSpPr>
              <p:nvPr/>
            </p:nvCxnSpPr>
            <p:spPr>
              <a:xfrm>
                <a:off x="29696097" y="3694193"/>
                <a:ext cx="0" cy="43753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42" name="Group 1041">
                <a:extLst>
                  <a:ext uri="{FF2B5EF4-FFF2-40B4-BE49-F238E27FC236}">
                    <a16:creationId xmlns:a16="http://schemas.microsoft.com/office/drawing/2014/main" id="{A71D5D44-7E0F-4771-AAF5-ED9268CA810B}"/>
                  </a:ext>
                </a:extLst>
              </p:cNvPr>
              <p:cNvGrpSpPr/>
              <p:nvPr/>
            </p:nvGrpSpPr>
            <p:grpSpPr>
              <a:xfrm>
                <a:off x="26442750" y="4658496"/>
                <a:ext cx="5520197" cy="3452590"/>
                <a:chOff x="26442750" y="4658496"/>
                <a:chExt cx="5520197" cy="3452590"/>
              </a:xfrm>
            </p:grpSpPr>
            <p:grpSp>
              <p:nvGrpSpPr>
                <p:cNvPr id="220" name="Group 219">
                  <a:extLst>
                    <a:ext uri="{FF2B5EF4-FFF2-40B4-BE49-F238E27FC236}">
                      <a16:creationId xmlns:a16="http://schemas.microsoft.com/office/drawing/2014/main" id="{CA2BE407-E6C4-42B9-8139-C4AE0BEC46F0}"/>
                    </a:ext>
                  </a:extLst>
                </p:cNvPr>
                <p:cNvGrpSpPr/>
                <p:nvPr/>
              </p:nvGrpSpPr>
              <p:grpSpPr>
                <a:xfrm>
                  <a:off x="26663931" y="5601748"/>
                  <a:ext cx="2482795" cy="786382"/>
                  <a:chOff x="12938690" y="497961"/>
                  <a:chExt cx="1730547" cy="411678"/>
                </a:xfrm>
              </p:grpSpPr>
              <p:sp>
                <p:nvSpPr>
                  <p:cNvPr id="309" name="TextBox 308">
                    <a:extLst>
                      <a:ext uri="{FF2B5EF4-FFF2-40B4-BE49-F238E27FC236}">
                        <a16:creationId xmlns:a16="http://schemas.microsoft.com/office/drawing/2014/main" id="{FFB73D6A-3F00-4A48-8272-CF8B3671B1C6}"/>
                      </a:ext>
                    </a:extLst>
                  </p:cNvPr>
                  <p:cNvSpPr txBox="1"/>
                  <p:nvPr/>
                </p:nvSpPr>
                <p:spPr>
                  <a:xfrm>
                    <a:off x="13018498" y="532394"/>
                    <a:ext cx="1650739" cy="33508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200" dirty="0"/>
                      <a:t>Alma Dulce Gomez</a:t>
                    </a:r>
                  </a:p>
                  <a:p>
                    <a:pPr algn="l"/>
                    <a:r>
                      <a:rPr lang="en-US"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preferRelativeResize="0">
                    <a:picLocks/>
                  </p:cNvPicPr>
                  <p:nvPr/>
                </p:nvPicPr>
                <p:blipFill>
                  <a:blip r:embed="rId31"/>
                  <a:stretch>
                    <a:fillRect/>
                  </a:stretch>
                </p:blipFill>
                <p:spPr>
                  <a:xfrm>
                    <a:off x="12938690" y="497961"/>
                    <a:ext cx="465266" cy="411678"/>
                  </a:xfrm>
                  <a:prstGeom prst="ellipse">
                    <a:avLst/>
                  </a:prstGeom>
                  <a:ln w="12700" cap="rnd">
                    <a:solidFill>
                      <a:schemeClr val="bg1"/>
                    </a:solidFill>
                    <a:prstDash val="solid"/>
                  </a:ln>
                  <a:effectLst/>
                </p:spPr>
              </p:pic>
            </p:grpSp>
            <p:grpSp>
              <p:nvGrpSpPr>
                <p:cNvPr id="226" name="Group 225">
                  <a:extLst>
                    <a:ext uri="{FF2B5EF4-FFF2-40B4-BE49-F238E27FC236}">
                      <a16:creationId xmlns:a16="http://schemas.microsoft.com/office/drawing/2014/main" id="{436388BD-E04C-4FAD-9DFE-F76B7EF34DCF}"/>
                    </a:ext>
                  </a:extLst>
                </p:cNvPr>
                <p:cNvGrpSpPr/>
                <p:nvPr/>
              </p:nvGrpSpPr>
              <p:grpSpPr>
                <a:xfrm>
                  <a:off x="26662030" y="7324704"/>
                  <a:ext cx="2489897" cy="786382"/>
                  <a:chOff x="12891745" y="1451584"/>
                  <a:chExt cx="1680183" cy="375476"/>
                </a:xfrm>
              </p:grpSpPr>
              <p:sp>
                <p:nvSpPr>
                  <p:cNvPr id="300" name="TextBox 299">
                    <a:extLst>
                      <a:ext uri="{FF2B5EF4-FFF2-40B4-BE49-F238E27FC236}">
                        <a16:creationId xmlns:a16="http://schemas.microsoft.com/office/drawing/2014/main" id="{CBC07888-0BD8-4692-BCB1-10F9437A58EB}"/>
                      </a:ext>
                    </a:extLst>
                  </p:cNvPr>
                  <p:cNvSpPr txBox="1"/>
                  <p:nvPr/>
                </p:nvSpPr>
                <p:spPr>
                  <a:xfrm>
                    <a:off x="12973801" y="1502167"/>
                    <a:ext cx="1598127" cy="29758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050" dirty="0"/>
                      <a:t>              Raul Raygoza</a:t>
                    </a:r>
                    <a:endParaRPr lang="en-US" sz="100" dirty="0"/>
                  </a:p>
                  <a:p>
                    <a:pPr algn="l"/>
                    <a:r>
                      <a:rPr lang="en-US" sz="100" dirty="0"/>
                      <a:t>                                                                                                                                                                      </a:t>
                    </a:r>
                    <a:r>
                      <a:rPr lang="en-US" sz="600" dirty="0"/>
                      <a:t>MTY, MEX       </a:t>
                    </a:r>
                    <a:endParaRPr lang="en-US" sz="700" dirty="0"/>
                  </a:p>
                  <a:p>
                    <a:pPr algn="l"/>
                    <a:r>
                      <a:rPr lang="en-US" sz="700" b="0" dirty="0"/>
                      <a:t>                    </a:t>
                    </a:r>
                    <a:r>
                      <a:rPr lang="en-US" b="0" dirty="0"/>
                      <a:t>Idea Evolution (Power  Systems</a:t>
                    </a:r>
                  </a:p>
                  <a:p>
                    <a:pPr algn="l"/>
                    <a:r>
                      <a:rPr lang="en-US" b="0" dirty="0"/>
                      <a:t>                and Home &amp; Distribution)</a:t>
                    </a:r>
                    <a:endParaRPr lang="en-US" sz="800" b="0" dirty="0"/>
                  </a:p>
                </p:txBody>
              </p:sp>
              <p:pic>
                <p:nvPicPr>
                  <p:cNvPr id="302" name="Picture 301">
                    <a:extLst>
                      <a:ext uri="{FF2B5EF4-FFF2-40B4-BE49-F238E27FC236}">
                        <a16:creationId xmlns:a16="http://schemas.microsoft.com/office/drawing/2014/main" id="{58C64EB3-C904-4767-9A36-E98909E920EE}"/>
                      </a:ext>
                    </a:extLst>
                  </p:cNvPr>
                  <p:cNvPicPr preferRelativeResize="0">
                    <a:picLocks/>
                  </p:cNvPicPr>
                  <p:nvPr/>
                </p:nvPicPr>
                <p:blipFill>
                  <a:blip r:embed="rId32"/>
                  <a:stretch>
                    <a:fillRect/>
                  </a:stretch>
                </p:blipFill>
                <p:spPr>
                  <a:xfrm>
                    <a:off x="12891745" y="1451584"/>
                    <a:ext cx="450437" cy="375476"/>
                  </a:xfrm>
                  <a:prstGeom prst="ellipse">
                    <a:avLst/>
                  </a:prstGeom>
                  <a:ln w="12700" cap="rnd">
                    <a:solidFill>
                      <a:schemeClr val="bg1"/>
                    </a:solidFill>
                    <a:prstDash val="solid"/>
                  </a:ln>
                  <a:effectLst/>
                </p:spPr>
              </p:pic>
            </p:grpSp>
            <p:grpSp>
              <p:nvGrpSpPr>
                <p:cNvPr id="1036" name="Group 1035">
                  <a:extLst>
                    <a:ext uri="{FF2B5EF4-FFF2-40B4-BE49-F238E27FC236}">
                      <a16:creationId xmlns:a16="http://schemas.microsoft.com/office/drawing/2014/main" id="{AFDDAE4F-9A72-405C-9197-1DC63F991DD2}"/>
                    </a:ext>
                  </a:extLst>
                </p:cNvPr>
                <p:cNvGrpSpPr/>
                <p:nvPr/>
              </p:nvGrpSpPr>
              <p:grpSpPr>
                <a:xfrm>
                  <a:off x="26649625" y="4780407"/>
                  <a:ext cx="2494568" cy="786383"/>
                  <a:chOff x="26611953" y="4838403"/>
                  <a:chExt cx="2494568" cy="786383"/>
                </a:xfrm>
              </p:grpSpPr>
              <p:sp>
                <p:nvSpPr>
                  <p:cNvPr id="395" name="TextBox 394">
                    <a:extLst>
                      <a:ext uri="{FF2B5EF4-FFF2-40B4-BE49-F238E27FC236}">
                        <a16:creationId xmlns:a16="http://schemas.microsoft.com/office/drawing/2014/main" id="{B1B61E2C-1DCE-4A00-8E6D-251B6200A90D}"/>
                      </a:ext>
                    </a:extLst>
                  </p:cNvPr>
                  <p:cNvSpPr txBox="1"/>
                  <p:nvPr/>
                </p:nvSpPr>
                <p:spPr>
                  <a:xfrm>
                    <a:off x="26738225" y="4909290"/>
                    <a:ext cx="2368296" cy="64007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Salma Elisa Arteaga</a:t>
                    </a:r>
                  </a:p>
                  <a:p>
                    <a:r>
                      <a:rPr lang="en-US" sz="900" b="1" dirty="0">
                        <a:solidFill>
                          <a:schemeClr val="bg1"/>
                        </a:solidFill>
                      </a:rPr>
                      <a:t>                PS, MTY, MEX </a:t>
                    </a:r>
                  </a:p>
                  <a:p>
                    <a:r>
                      <a:rPr lang="en-US" sz="900" dirty="0">
                        <a:solidFill>
                          <a:schemeClr val="bg1"/>
                        </a:solidFill>
                      </a:rPr>
                      <a:t>                Procurement</a:t>
                    </a:r>
                    <a:r>
                      <a:rPr lang="en-US" sz="1001" dirty="0">
                        <a:solidFill>
                          <a:schemeClr val="bg1"/>
                        </a:solidFill>
                      </a:rPr>
                      <a:t> </a:t>
                    </a:r>
                    <a:r>
                      <a:rPr lang="en-US" sz="900" dirty="0">
                        <a:solidFill>
                          <a:schemeClr val="bg1"/>
                        </a:solidFill>
                      </a:rPr>
                      <a:t>Project Specialist</a:t>
                    </a:r>
                  </a:p>
                </p:txBody>
              </p:sp>
              <p:pic>
                <p:nvPicPr>
                  <p:cNvPr id="5" name="Picture 4">
                    <a:extLst>
                      <a:ext uri="{FF2B5EF4-FFF2-40B4-BE49-F238E27FC236}">
                        <a16:creationId xmlns:a16="http://schemas.microsoft.com/office/drawing/2014/main" id="{08BB6A30-9AF8-433F-9F9C-8BAFC10B98BB}"/>
                      </a:ext>
                    </a:extLst>
                  </p:cNvPr>
                  <p:cNvPicPr preferRelativeResize="0">
                    <a:picLocks/>
                  </p:cNvPicPr>
                  <p:nvPr/>
                </p:nvPicPr>
                <p:blipFill>
                  <a:blip r:embed="rId33"/>
                  <a:stretch>
                    <a:fillRect/>
                  </a:stretch>
                </p:blipFill>
                <p:spPr>
                  <a:xfrm>
                    <a:off x="26611953" y="4838403"/>
                    <a:ext cx="667512" cy="786383"/>
                  </a:xfrm>
                  <a:prstGeom prst="ellipse">
                    <a:avLst/>
                  </a:prstGeom>
                  <a:ln>
                    <a:solidFill>
                      <a:schemeClr val="accent2">
                        <a:lumMod val="20000"/>
                        <a:lumOff val="80000"/>
                      </a:schemeClr>
                    </a:solidFill>
                  </a:ln>
                </p:spPr>
              </p:pic>
            </p:grpSp>
            <p:sp>
              <p:nvSpPr>
                <p:cNvPr id="396" name="TextBox 395">
                  <a:extLst>
                    <a:ext uri="{FF2B5EF4-FFF2-40B4-BE49-F238E27FC236}">
                      <a16:creationId xmlns:a16="http://schemas.microsoft.com/office/drawing/2014/main" id="{A2D3942C-3C50-4F1D-864F-BF9EEB70EE27}"/>
                    </a:ext>
                  </a:extLst>
                </p:cNvPr>
                <p:cNvSpPr txBox="1"/>
                <p:nvPr/>
              </p:nvSpPr>
              <p:spPr>
                <a:xfrm>
                  <a:off x="29592170" y="742511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grpSp>
              <p:nvGrpSpPr>
                <p:cNvPr id="1038" name="Group 1037">
                  <a:extLst>
                    <a:ext uri="{FF2B5EF4-FFF2-40B4-BE49-F238E27FC236}">
                      <a16:creationId xmlns:a16="http://schemas.microsoft.com/office/drawing/2014/main" id="{410D9C70-EFEC-43DA-997E-FB73F4A36D52}"/>
                    </a:ext>
                  </a:extLst>
                </p:cNvPr>
                <p:cNvGrpSpPr/>
                <p:nvPr/>
              </p:nvGrpSpPr>
              <p:grpSpPr>
                <a:xfrm>
                  <a:off x="29471728" y="4785998"/>
                  <a:ext cx="2488738" cy="786383"/>
                  <a:chOff x="29446239" y="4898234"/>
                  <a:chExt cx="2488738" cy="786383"/>
                </a:xfrm>
              </p:grpSpPr>
              <p:sp>
                <p:nvSpPr>
                  <p:cNvPr id="385" name="TextBox 384">
                    <a:extLst>
                      <a:ext uri="{FF2B5EF4-FFF2-40B4-BE49-F238E27FC236}">
                        <a16:creationId xmlns:a16="http://schemas.microsoft.com/office/drawing/2014/main" id="{85CBDE0E-9F2B-45CE-8254-B23277E22A91}"/>
                      </a:ext>
                    </a:extLst>
                  </p:cNvPr>
                  <p:cNvSpPr txBox="1"/>
                  <p:nvPr/>
                </p:nvSpPr>
                <p:spPr>
                  <a:xfrm>
                    <a:off x="29566681" y="4977665"/>
                    <a:ext cx="2368296" cy="640079"/>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Stephany Carrillo</a:t>
                    </a:r>
                  </a:p>
                  <a:p>
                    <a:r>
                      <a:rPr lang="en-US" sz="1001"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1" name="Picture 10">
                    <a:extLst>
                      <a:ext uri="{FF2B5EF4-FFF2-40B4-BE49-F238E27FC236}">
                        <a16:creationId xmlns:a16="http://schemas.microsoft.com/office/drawing/2014/main" id="{2A29BC6F-C010-41CF-AF34-BCF8A94D8C8E}"/>
                      </a:ext>
                    </a:extLst>
                  </p:cNvPr>
                  <p:cNvPicPr preferRelativeResize="0">
                    <a:picLocks/>
                  </p:cNvPicPr>
                  <p:nvPr/>
                </p:nvPicPr>
                <p:blipFill rotWithShape="1">
                  <a:blip r:embed="rId34" cstate="email">
                    <a:extLst>
                      <a:ext uri="{28A0092B-C50C-407E-A947-70E740481C1C}">
                        <a14:useLocalDpi xmlns:a14="http://schemas.microsoft.com/office/drawing/2010/main" val="0"/>
                      </a:ext>
                    </a:extLst>
                  </a:blip>
                  <a:srcRect t="13060" b="12099"/>
                  <a:stretch/>
                </p:blipFill>
                <p:spPr>
                  <a:xfrm>
                    <a:off x="29446239" y="4898234"/>
                    <a:ext cx="667512" cy="786383"/>
                  </a:xfrm>
                  <a:prstGeom prst="ellipse">
                    <a:avLst/>
                  </a:prstGeom>
                </p:spPr>
              </p:pic>
            </p:grpSp>
            <p:grpSp>
              <p:nvGrpSpPr>
                <p:cNvPr id="1037" name="Group 1036">
                  <a:extLst>
                    <a:ext uri="{FF2B5EF4-FFF2-40B4-BE49-F238E27FC236}">
                      <a16:creationId xmlns:a16="http://schemas.microsoft.com/office/drawing/2014/main" id="{02920B3B-4C8C-4448-82A2-AC75564626A8}"/>
                    </a:ext>
                  </a:extLst>
                </p:cNvPr>
                <p:cNvGrpSpPr/>
                <p:nvPr/>
              </p:nvGrpSpPr>
              <p:grpSpPr>
                <a:xfrm>
                  <a:off x="29493634" y="5602214"/>
                  <a:ext cx="2469313" cy="786384"/>
                  <a:chOff x="29456523" y="5699636"/>
                  <a:chExt cx="2469313" cy="786384"/>
                </a:xfrm>
              </p:grpSpPr>
              <p:sp>
                <p:nvSpPr>
                  <p:cNvPr id="384" name="TextBox 383">
                    <a:extLst>
                      <a:ext uri="{FF2B5EF4-FFF2-40B4-BE49-F238E27FC236}">
                        <a16:creationId xmlns:a16="http://schemas.microsoft.com/office/drawing/2014/main" id="{3472834E-02EA-41B0-8152-46CD5E6A0986}"/>
                      </a:ext>
                    </a:extLst>
                  </p:cNvPr>
                  <p:cNvSpPr txBox="1"/>
                  <p:nvPr/>
                </p:nvSpPr>
                <p:spPr>
                  <a:xfrm>
                    <a:off x="29557540" y="5771969"/>
                    <a:ext cx="2368296" cy="640079"/>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Alondra Ibarra</a:t>
                    </a:r>
                  </a:p>
                  <a:p>
                    <a:r>
                      <a:rPr lang="en-US" sz="1000"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3" name="Picture 12">
                    <a:extLst>
                      <a:ext uri="{FF2B5EF4-FFF2-40B4-BE49-F238E27FC236}">
                        <a16:creationId xmlns:a16="http://schemas.microsoft.com/office/drawing/2014/main" id="{B0114D4C-3E7E-4626-A643-C674541FECDC}"/>
                      </a:ext>
                    </a:extLst>
                  </p:cNvPr>
                  <p:cNvPicPr preferRelativeResize="0">
                    <a:picLocks/>
                  </p:cNvPicPr>
                  <p:nvPr/>
                </p:nvPicPr>
                <p:blipFill>
                  <a:blip r:embed="rId35" cstate="email">
                    <a:extLst>
                      <a:ext uri="{28A0092B-C50C-407E-A947-70E740481C1C}">
                        <a14:useLocalDpi xmlns:a14="http://schemas.microsoft.com/office/drawing/2010/main" val="0"/>
                      </a:ext>
                    </a:extLst>
                  </a:blip>
                  <a:stretch>
                    <a:fillRect/>
                  </a:stretch>
                </p:blipFill>
                <p:spPr>
                  <a:xfrm>
                    <a:off x="29456523" y="5699636"/>
                    <a:ext cx="667512" cy="786384"/>
                  </a:xfrm>
                  <a:prstGeom prst="ellipse">
                    <a:avLst/>
                  </a:prstGeom>
                  <a:ln>
                    <a:solidFill>
                      <a:schemeClr val="bg1">
                        <a:lumMod val="85000"/>
                      </a:schemeClr>
                    </a:solidFill>
                  </a:ln>
                </p:spPr>
              </p:pic>
            </p:grp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a:off x="26473217" y="4658496"/>
                  <a:ext cx="3304132" cy="513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flipH="1">
                  <a:off x="26442750" y="4660962"/>
                  <a:ext cx="13314" cy="3026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p:cNvCxnSpPr>
                <p:nvPr/>
              </p:nvCxnSpPr>
              <p:spPr>
                <a:xfrm>
                  <a:off x="26475290" y="5122741"/>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4" name="Group 133">
                  <a:extLst>
                    <a:ext uri="{FF2B5EF4-FFF2-40B4-BE49-F238E27FC236}">
                      <a16:creationId xmlns:a16="http://schemas.microsoft.com/office/drawing/2014/main" id="{B7A1B658-219D-40B8-A0E7-6FA01A2028C1}"/>
                    </a:ext>
                  </a:extLst>
                </p:cNvPr>
                <p:cNvGrpSpPr/>
                <p:nvPr/>
              </p:nvGrpSpPr>
              <p:grpSpPr>
                <a:xfrm>
                  <a:off x="26445467" y="4660962"/>
                  <a:ext cx="2797400" cy="3038329"/>
                  <a:chOff x="26116967" y="4588911"/>
                  <a:chExt cx="2797400" cy="3038329"/>
                </a:xfrm>
              </p:grpSpPr>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96716" y="4588911"/>
                    <a:ext cx="17651" cy="3026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4900EC1E-1018-4648-B797-B5825DEBA7B8}"/>
                      </a:ext>
                    </a:extLst>
                  </p:cNvPr>
                  <p:cNvCxnSpPr>
                    <a:cxnSpLocks/>
                  </p:cNvCxnSpPr>
                  <p:nvPr/>
                </p:nvCxnSpPr>
                <p:spPr>
                  <a:xfrm>
                    <a:off x="26116967" y="7625925"/>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21" name="Picture 420">
                  <a:extLst>
                    <a:ext uri="{FF2B5EF4-FFF2-40B4-BE49-F238E27FC236}">
                      <a16:creationId xmlns:a16="http://schemas.microsoft.com/office/drawing/2014/main" id="{9898E178-46F2-4811-90D6-6EF7E08E8D06}"/>
                    </a:ext>
                  </a:extLst>
                </p:cNvPr>
                <p:cNvPicPr preferRelativeResize="0">
                  <a:picLocks/>
                </p:cNvPicPr>
                <p:nvPr/>
              </p:nvPicPr>
              <p:blipFill rotWithShape="1">
                <a:blip r:embed="rId36"/>
                <a:srcRect l="10563" t="32169" r="79236" b="45103"/>
                <a:stretch/>
              </p:blipFill>
              <p:spPr>
                <a:xfrm>
                  <a:off x="29451088" y="7324702"/>
                  <a:ext cx="667512" cy="786384"/>
                </a:xfrm>
                <a:prstGeom prst="ellipse">
                  <a:avLst/>
                </a:prstGeom>
                <a:ln>
                  <a:solidFill>
                    <a:schemeClr val="accent1"/>
                  </a:solidFill>
                </a:ln>
              </p:spPr>
            </p:pic>
            <p:cxnSp>
              <p:nvCxnSpPr>
                <p:cNvPr id="561" name="Straight Arrow Connector 560">
                  <a:extLst>
                    <a:ext uri="{FF2B5EF4-FFF2-40B4-BE49-F238E27FC236}">
                      <a16:creationId xmlns:a16="http://schemas.microsoft.com/office/drawing/2014/main" id="{5ED88770-66D4-4441-B88A-77004097E2A2}"/>
                    </a:ext>
                  </a:extLst>
                </p:cNvPr>
                <p:cNvCxnSpPr>
                  <a:cxnSpLocks/>
                </p:cNvCxnSpPr>
                <p:nvPr/>
              </p:nvCxnSpPr>
              <p:spPr>
                <a:xfrm>
                  <a:off x="26481102" y="598748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2" name="Straight Arrow Connector 561">
                  <a:extLst>
                    <a:ext uri="{FF2B5EF4-FFF2-40B4-BE49-F238E27FC236}">
                      <a16:creationId xmlns:a16="http://schemas.microsoft.com/office/drawing/2014/main" id="{EA0365CD-07CD-431D-ABE9-CD182D14A15A}"/>
                    </a:ext>
                  </a:extLst>
                </p:cNvPr>
                <p:cNvCxnSpPr>
                  <a:cxnSpLocks/>
                </p:cNvCxnSpPr>
                <p:nvPr/>
              </p:nvCxnSpPr>
              <p:spPr>
                <a:xfrm flipV="1">
                  <a:off x="29238950" y="6002699"/>
                  <a:ext cx="249376" cy="695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3" name="Straight Arrow Connector 562">
                  <a:extLst>
                    <a:ext uri="{FF2B5EF4-FFF2-40B4-BE49-F238E27FC236}">
                      <a16:creationId xmlns:a16="http://schemas.microsoft.com/office/drawing/2014/main" id="{66972600-AB7E-4FC2-ADC8-306FB5BE41C0}"/>
                    </a:ext>
                  </a:extLst>
                </p:cNvPr>
                <p:cNvCxnSpPr>
                  <a:cxnSpLocks/>
                </p:cNvCxnSpPr>
                <p:nvPr/>
              </p:nvCxnSpPr>
              <p:spPr>
                <a:xfrm>
                  <a:off x="26469384" y="692543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80" name="Group 179">
              <a:extLst>
                <a:ext uri="{FF2B5EF4-FFF2-40B4-BE49-F238E27FC236}">
                  <a16:creationId xmlns:a16="http://schemas.microsoft.com/office/drawing/2014/main" id="{89557B46-FCEA-41B9-AF94-96CB285BAAB7}"/>
                </a:ext>
              </a:extLst>
            </p:cNvPr>
            <p:cNvGrpSpPr/>
            <p:nvPr/>
          </p:nvGrpSpPr>
          <p:grpSpPr>
            <a:xfrm>
              <a:off x="23495796" y="3335575"/>
              <a:ext cx="2860620" cy="3896651"/>
              <a:chOff x="23495796" y="3335575"/>
              <a:chExt cx="2860620" cy="3896651"/>
            </a:xfrm>
          </p:grpSpPr>
          <p:grpSp>
            <p:nvGrpSpPr>
              <p:cNvPr id="101" name="Group 100">
                <a:extLst>
                  <a:ext uri="{FF2B5EF4-FFF2-40B4-BE49-F238E27FC236}">
                    <a16:creationId xmlns:a16="http://schemas.microsoft.com/office/drawing/2014/main" id="{59A2CAA7-913F-49E3-A955-333193EE30AE}"/>
                  </a:ext>
                </a:extLst>
              </p:cNvPr>
              <p:cNvGrpSpPr/>
              <p:nvPr/>
            </p:nvGrpSpPr>
            <p:grpSpPr>
              <a:xfrm>
                <a:off x="23541943" y="3335575"/>
                <a:ext cx="2814473" cy="1124624"/>
                <a:chOff x="25179147" y="3393207"/>
                <a:chExt cx="2814473" cy="1124624"/>
              </a:xfrm>
            </p:grpSpPr>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6586383" y="3393207"/>
                  <a:ext cx="0" cy="38866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5179147" y="422050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Idea Generation </a:t>
                  </a:r>
                </a:p>
                <a:p>
                  <a:pPr algn="ctr"/>
                  <a:endParaRPr lang="es-419" sz="132" b="1" dirty="0">
                    <a:solidFill>
                      <a:schemeClr val="bg1"/>
                    </a:solidFill>
                  </a:endParaRPr>
                </a:p>
              </p:txBody>
            </p:sp>
          </p:grpSp>
          <p:cxnSp>
            <p:nvCxnSpPr>
              <p:cNvPr id="474" name="Straight Arrow Connector 473">
                <a:extLst>
                  <a:ext uri="{FF2B5EF4-FFF2-40B4-BE49-F238E27FC236}">
                    <a16:creationId xmlns:a16="http://schemas.microsoft.com/office/drawing/2014/main" id="{7111A198-554C-4B2C-8068-BEA96D47BEC8}"/>
                  </a:ext>
                </a:extLst>
              </p:cNvPr>
              <p:cNvCxnSpPr>
                <a:cxnSpLocks/>
                <a:stCxn id="305" idx="2"/>
              </p:cNvCxnSpPr>
              <p:nvPr/>
            </p:nvCxnSpPr>
            <p:spPr>
              <a:xfrm flipH="1">
                <a:off x="24949179" y="4460199"/>
                <a:ext cx="1" cy="21284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a:off x="23505379" y="4670588"/>
                <a:ext cx="1443800" cy="3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flipH="1">
                <a:off x="23497853" y="4660962"/>
                <a:ext cx="259" cy="257020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p:cNvCxnSpPr>
              <p:nvPr/>
            </p:nvCxnSpPr>
            <p:spPr>
              <a:xfrm>
                <a:off x="23504780" y="5227484"/>
                <a:ext cx="20200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5" name="Straight Arrow Connector 564">
                <a:extLst>
                  <a:ext uri="{FF2B5EF4-FFF2-40B4-BE49-F238E27FC236}">
                    <a16:creationId xmlns:a16="http://schemas.microsoft.com/office/drawing/2014/main" id="{70A8CA83-E02A-4A0B-98B2-7B6D59B58E7A}"/>
                  </a:ext>
                </a:extLst>
              </p:cNvPr>
              <p:cNvCxnSpPr>
                <a:cxnSpLocks/>
              </p:cNvCxnSpPr>
              <p:nvPr/>
            </p:nvCxnSpPr>
            <p:spPr>
              <a:xfrm>
                <a:off x="23514330" y="6250878"/>
                <a:ext cx="20486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6" name="Straight Arrow Connector 565">
                <a:extLst>
                  <a:ext uri="{FF2B5EF4-FFF2-40B4-BE49-F238E27FC236}">
                    <a16:creationId xmlns:a16="http://schemas.microsoft.com/office/drawing/2014/main" id="{579808CC-050A-4D65-AE89-4A3947547BCC}"/>
                  </a:ext>
                </a:extLst>
              </p:cNvPr>
              <p:cNvCxnSpPr>
                <a:cxnSpLocks/>
              </p:cNvCxnSpPr>
              <p:nvPr/>
            </p:nvCxnSpPr>
            <p:spPr>
              <a:xfrm flipV="1">
                <a:off x="23495796" y="7229816"/>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26" name="Group 25">
            <a:extLst>
              <a:ext uri="{FF2B5EF4-FFF2-40B4-BE49-F238E27FC236}">
                <a16:creationId xmlns:a16="http://schemas.microsoft.com/office/drawing/2014/main" id="{5081FFA0-1F4A-4C3F-B9F5-90A39D272CEA}"/>
              </a:ext>
            </a:extLst>
          </p:cNvPr>
          <p:cNvGrpSpPr/>
          <p:nvPr/>
        </p:nvGrpSpPr>
        <p:grpSpPr>
          <a:xfrm>
            <a:off x="19207400" y="8794615"/>
            <a:ext cx="8825574" cy="4496626"/>
            <a:chOff x="19527722" y="8416762"/>
            <a:chExt cx="8825574" cy="4496626"/>
          </a:xfrm>
        </p:grpSpPr>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9528507" y="11084322"/>
              <a:ext cx="1907" cy="14359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7945EAA0-5726-4EBA-AC1D-9B700E9D0B9E}"/>
                </a:ext>
              </a:extLst>
            </p:cNvPr>
            <p:cNvSpPr txBox="1"/>
            <p:nvPr/>
          </p:nvSpPr>
          <p:spPr>
            <a:xfrm>
              <a:off x="19942421" y="1135648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altLang="en-US" sz="1400" b="1" dirty="0">
                  <a:solidFill>
                    <a:schemeClr val="bg1"/>
                  </a:solidFill>
                </a:rPr>
                <a:t>         </a:t>
              </a:r>
              <a:r>
                <a:rPr lang="en-US" altLang="en-US" sz="1200" b="1" dirty="0">
                  <a:solidFill>
                    <a:schemeClr val="bg1"/>
                  </a:solidFill>
                </a:rPr>
                <a:t>Karla Colin Renteria</a:t>
              </a:r>
              <a:br>
                <a:rPr lang="en-US" altLang="en-US" sz="1200" b="1" dirty="0">
                  <a:solidFill>
                    <a:schemeClr val="bg1"/>
                  </a:solidFill>
                </a:rPr>
              </a:br>
              <a:r>
                <a:rPr lang="en-US" altLang="en-US" sz="1200" b="1" dirty="0">
                  <a:solidFill>
                    <a:schemeClr val="bg1"/>
                  </a:solidFill>
                </a:rPr>
                <a:t>          </a:t>
              </a:r>
              <a:r>
                <a:rPr lang="en-US" altLang="en-US" sz="1050" b="1" dirty="0">
                  <a:solidFill>
                    <a:schemeClr val="bg1"/>
                  </a:solidFill>
                </a:rPr>
                <a:t>Supplier Quality Engr,</a:t>
              </a:r>
              <a:r>
                <a:rPr lang="en-US" altLang="en-US" sz="700" b="1" dirty="0">
                  <a:solidFill>
                    <a:schemeClr val="bg1"/>
                  </a:solidFill>
                </a:rPr>
                <a:t> </a:t>
              </a:r>
              <a:r>
                <a:rPr lang="it-IT" sz="500" b="1" dirty="0">
                  <a:solidFill>
                    <a:schemeClr val="bg1"/>
                  </a:solidFill>
                </a:rPr>
                <a:t>MTY,MEX</a:t>
              </a:r>
              <a:endParaRPr lang="it-IT" sz="900" b="1" dirty="0">
                <a:solidFill>
                  <a:schemeClr val="bg1"/>
                </a:solidFill>
              </a:endParaRPr>
            </a:p>
            <a:p>
              <a:r>
                <a:rPr lang="en-US" sz="1050" b="1" dirty="0">
                  <a:solidFill>
                    <a:schemeClr val="bg1"/>
                  </a:solidFill>
                </a:rPr>
                <a:t>            NAM Strategic Projects</a:t>
              </a:r>
              <a:r>
                <a:rPr lang="it-IT" sz="1050" b="1" dirty="0">
                  <a:solidFill>
                    <a:schemeClr val="bg1"/>
                  </a:solidFill>
                </a:rPr>
                <a:t> </a:t>
              </a:r>
              <a:endParaRPr lang="en-US" sz="1050" b="1" dirty="0">
                <a:solidFill>
                  <a:schemeClr val="bg1"/>
                </a:solidFill>
              </a:endParaRPr>
            </a:p>
            <a:p>
              <a:r>
                <a:rPr lang="en-US" sz="1050" b="1" dirty="0">
                  <a:solidFill>
                    <a:schemeClr val="bg1"/>
                  </a:solidFill>
                </a:rPr>
                <a:t>              </a:t>
              </a:r>
            </a:p>
          </p:txBody>
        </p: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19530641" y="9454309"/>
              <a:ext cx="355519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19938415" y="1219262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22862910" y="960975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2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a:t>
              </a:r>
              <a:r>
                <a:rPr lang="en-US" sz="1000" dirty="0">
                  <a:solidFill>
                    <a:schemeClr val="bg1"/>
                  </a:solidFill>
                </a:rPr>
                <a:t> Strategic Projects</a:t>
              </a:r>
              <a:endParaRPr lang="en-US" sz="9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22862910" y="1041774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19529626" y="9454309"/>
              <a:ext cx="6555" cy="23823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22515971" y="9454309"/>
              <a:ext cx="1" cy="305910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622" idx="2"/>
            </p:cNvCxnSpPr>
            <p:nvPr/>
          </p:nvCxnSpPr>
          <p:spPr>
            <a:xfrm>
              <a:off x="19527722" y="12513417"/>
              <a:ext cx="293390" cy="420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22946226" y="9450830"/>
              <a:ext cx="2608793" cy="34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25555019" y="9454309"/>
              <a:ext cx="8338" cy="30354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22862910" y="1129296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22862910" y="1218276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25985000" y="9619548"/>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22946226" y="8469388"/>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Manager</a:t>
              </a:r>
            </a:p>
            <a:p>
              <a:r>
                <a:rPr lang="en-US" sz="1200" dirty="0">
                  <a:solidFill>
                    <a:schemeClr val="bg1"/>
                  </a:solidFill>
                </a:rPr>
                <a:t>          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19947385" y="961095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3" name="Picture 182">
              <a:extLst>
                <a:ext uri="{FF2B5EF4-FFF2-40B4-BE49-F238E27FC236}">
                  <a16:creationId xmlns:a16="http://schemas.microsoft.com/office/drawing/2014/main" id="{DC30EEB0-A462-4952-B343-E1397A26189A}"/>
                </a:ext>
              </a:extLst>
            </p:cNvPr>
            <p:cNvPicPr preferRelativeResize="0">
              <a:picLocks/>
            </p:cNvPicPr>
            <p:nvPr/>
          </p:nvPicPr>
          <p:blipFill>
            <a:blip r:embed="rId37" cstate="email">
              <a:extLst>
                <a:ext uri="{28A0092B-C50C-407E-A947-70E740481C1C}">
                  <a14:useLocalDpi xmlns:a14="http://schemas.microsoft.com/office/drawing/2010/main" val="0"/>
                </a:ext>
              </a:extLst>
            </a:blip>
            <a:stretch>
              <a:fillRect/>
            </a:stretch>
          </p:blipFill>
          <p:spPr>
            <a:xfrm>
              <a:off x="19776658" y="9532936"/>
              <a:ext cx="667512" cy="786384"/>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preferRelativeResize="0">
              <a:picLocks/>
            </p:cNvPicPr>
            <p:nvPr/>
          </p:nvPicPr>
          <p:blipFill>
            <a:blip r:embed="rId38" cstate="email">
              <a:extLst>
                <a:ext uri="{28A0092B-C50C-407E-A947-70E740481C1C}">
                  <a14:useLocalDpi xmlns:a14="http://schemas.microsoft.com/office/drawing/2010/main" val="0"/>
                </a:ext>
              </a:extLst>
            </a:blip>
            <a:stretch>
              <a:fillRect/>
            </a:stretch>
          </p:blipFill>
          <p:spPr>
            <a:xfrm>
              <a:off x="22755660" y="10334411"/>
              <a:ext cx="667512" cy="786384"/>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preferRelativeResize="0">
              <a:picLocks/>
            </p:cNvPicPr>
            <p:nvPr/>
          </p:nvPicPr>
          <p:blipFill>
            <a:blip r:embed="rId39" cstate="email">
              <a:extLst>
                <a:ext uri="{28A0092B-C50C-407E-A947-70E740481C1C}">
                  <a14:useLocalDpi xmlns:a14="http://schemas.microsoft.com/office/drawing/2010/main" val="0"/>
                </a:ext>
              </a:extLst>
            </a:blip>
            <a:stretch>
              <a:fillRect/>
            </a:stretch>
          </p:blipFill>
          <p:spPr>
            <a:xfrm>
              <a:off x="22721302" y="11245881"/>
              <a:ext cx="667512" cy="78638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preferRelativeResize="0">
              <a:picLocks/>
            </p:cNvPicPr>
            <p:nvPr/>
          </p:nvPicPr>
          <p:blipFill>
            <a:blip r:embed="rId40" cstate="email">
              <a:extLst>
                <a:ext uri="{28A0092B-C50C-407E-A947-70E740481C1C}">
                  <a14:useLocalDpi xmlns:a14="http://schemas.microsoft.com/office/drawing/2010/main" val="0"/>
                </a:ext>
              </a:extLst>
            </a:blip>
            <a:stretch>
              <a:fillRect/>
            </a:stretch>
          </p:blipFill>
          <p:spPr>
            <a:xfrm>
              <a:off x="22721302" y="12127004"/>
              <a:ext cx="667512" cy="786384"/>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preferRelativeResize="0">
              <a:picLocks/>
            </p:cNvPicPr>
            <p:nvPr/>
          </p:nvPicPr>
          <p:blipFill>
            <a:blip r:embed="rId41" cstate="email">
              <a:extLst>
                <a:ext uri="{28A0092B-C50C-407E-A947-70E740481C1C}">
                  <a14:useLocalDpi xmlns:a14="http://schemas.microsoft.com/office/drawing/2010/main" val="0"/>
                </a:ext>
              </a:extLst>
            </a:blip>
            <a:stretch>
              <a:fillRect/>
            </a:stretch>
          </p:blipFill>
          <p:spPr>
            <a:xfrm>
              <a:off x="25838727" y="9567191"/>
              <a:ext cx="667512" cy="786384"/>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19944740" y="1047357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preferRelativeResize="0">
              <a:picLocks/>
            </p:cNvPicPr>
            <p:nvPr/>
          </p:nvPicPr>
          <p:blipFill>
            <a:blip r:embed="rId42" cstate="email">
              <a:extLst>
                <a:ext uri="{28A0092B-C50C-407E-A947-70E740481C1C}">
                  <a14:useLocalDpi xmlns:a14="http://schemas.microsoft.com/office/drawing/2010/main" val="0"/>
                </a:ext>
              </a:extLst>
            </a:blip>
            <a:stretch>
              <a:fillRect/>
            </a:stretch>
          </p:blipFill>
          <p:spPr>
            <a:xfrm>
              <a:off x="19767383" y="10421174"/>
              <a:ext cx="667512" cy="786384"/>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25981495" y="1131903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3" name="Straight Arrow Connector 172">
              <a:extLst>
                <a:ext uri="{FF2B5EF4-FFF2-40B4-BE49-F238E27FC236}">
                  <a16:creationId xmlns:a16="http://schemas.microsoft.com/office/drawing/2014/main" id="{32561286-AE34-4941-8767-B3EF8374EE2A}"/>
                </a:ext>
              </a:extLst>
            </p:cNvPr>
            <p:cNvCxnSpPr>
              <a:cxnSpLocks/>
            </p:cNvCxnSpPr>
            <p:nvPr/>
          </p:nvCxnSpPr>
          <p:spPr>
            <a:xfrm>
              <a:off x="22526390" y="12520005"/>
              <a:ext cx="210823" cy="18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preferRelativeResize="0">
              <a:picLocks/>
            </p:cNvPicPr>
            <p:nvPr/>
          </p:nvPicPr>
          <p:blipFill>
            <a:blip r:embed="rId43" cstate="email">
              <a:extLst>
                <a:ext uri="{28A0092B-C50C-407E-A947-70E740481C1C}">
                  <a14:useLocalDpi xmlns:a14="http://schemas.microsoft.com/office/drawing/2010/main" val="0"/>
                </a:ext>
              </a:extLst>
            </a:blip>
            <a:stretch>
              <a:fillRect/>
            </a:stretch>
          </p:blipFill>
          <p:spPr>
            <a:xfrm>
              <a:off x="22738229" y="9544635"/>
              <a:ext cx="667512" cy="786384"/>
            </a:xfrm>
            <a:prstGeom prst="ellipse">
              <a:avLst/>
            </a:prstGeom>
            <a:ln w="12700" cap="rnd">
              <a:solidFill>
                <a:schemeClr val="accent2">
                  <a:lumMod val="20000"/>
                  <a:lumOff val="80000"/>
                </a:schemeClr>
              </a:solidFill>
              <a:prstDash val="solid"/>
            </a:ln>
            <a:effectLst/>
          </p:spPr>
        </p:pic>
        <p:pic>
          <p:nvPicPr>
            <p:cNvPr id="14" name="Picture 13">
              <a:extLst>
                <a:ext uri="{FF2B5EF4-FFF2-40B4-BE49-F238E27FC236}">
                  <a16:creationId xmlns:a16="http://schemas.microsoft.com/office/drawing/2014/main" id="{41B87995-EDA3-4FDA-AC70-12B1BF7E2D2C}"/>
                </a:ext>
              </a:extLst>
            </p:cNvPr>
            <p:cNvPicPr preferRelativeResize="0">
              <a:picLocks/>
            </p:cNvPicPr>
            <p:nvPr/>
          </p:nvPicPr>
          <p:blipFill>
            <a:blip r:embed="rId44" cstate="email">
              <a:extLst>
                <a:ext uri="{28A0092B-C50C-407E-A947-70E740481C1C}">
                  <a14:useLocalDpi xmlns:a14="http://schemas.microsoft.com/office/drawing/2010/main" val="0"/>
                </a:ext>
              </a:extLst>
            </a:blip>
            <a:stretch>
              <a:fillRect/>
            </a:stretch>
          </p:blipFill>
          <p:spPr>
            <a:xfrm>
              <a:off x="19764672" y="11287961"/>
              <a:ext cx="667512" cy="786384"/>
            </a:xfrm>
            <a:prstGeom prst="ellipse">
              <a:avLst/>
            </a:prstGeom>
          </p:spPr>
        </p:pic>
        <p:sp>
          <p:nvSpPr>
            <p:cNvPr id="499" name="TextBox 498">
              <a:extLst>
                <a:ext uri="{FF2B5EF4-FFF2-40B4-BE49-F238E27FC236}">
                  <a16:creationId xmlns:a16="http://schemas.microsoft.com/office/drawing/2014/main" id="{22C7576C-7A53-49A2-B329-FEFABAAA5D5D}"/>
                </a:ext>
              </a:extLst>
            </p:cNvPr>
            <p:cNvSpPr txBox="1"/>
            <p:nvPr/>
          </p:nvSpPr>
          <p:spPr>
            <a:xfrm>
              <a:off x="25985000" y="10512371"/>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Selene Sosa Madrigal</a:t>
              </a:r>
            </a:p>
            <a:p>
              <a:pPr algn="r"/>
              <a:r>
                <a:rPr lang="en-US" sz="1000" b="1" dirty="0">
                  <a:solidFill>
                    <a:schemeClr val="bg1"/>
                  </a:solidFill>
                </a:rPr>
                <a:t>      </a:t>
              </a:r>
              <a:r>
                <a:rPr lang="en-US" sz="870" b="1" dirty="0">
                  <a:solidFill>
                    <a:schemeClr val="bg1"/>
                  </a:solidFill>
                </a:rPr>
                <a:t>     </a:t>
              </a:r>
              <a:r>
                <a:rPr lang="en-US" sz="860" b="1" dirty="0">
                  <a:solidFill>
                    <a:schemeClr val="bg1"/>
                  </a:solidFill>
                </a:rPr>
                <a:t>Supply &amp; Supplier Quality - Intern</a:t>
              </a:r>
            </a:p>
            <a:p>
              <a:r>
                <a:rPr lang="en-US" sz="1001" b="1" dirty="0">
                  <a:solidFill>
                    <a:schemeClr val="bg1"/>
                  </a:solidFill>
                </a:rPr>
                <a:t>              </a:t>
              </a:r>
              <a:endParaRPr lang="en-US" sz="1200" dirty="0">
                <a:solidFill>
                  <a:schemeClr val="bg1"/>
                </a:solidFill>
              </a:endParaRPr>
            </a:p>
          </p:txBody>
        </p:sp>
        <p:pic>
          <p:nvPicPr>
            <p:cNvPr id="515" name="Picture 514">
              <a:extLst>
                <a:ext uri="{FF2B5EF4-FFF2-40B4-BE49-F238E27FC236}">
                  <a16:creationId xmlns:a16="http://schemas.microsoft.com/office/drawing/2014/main" id="{BA83D8B8-4A1F-4BAB-BCD4-E031DC02A78D}"/>
                </a:ext>
              </a:extLst>
            </p:cNvPr>
            <p:cNvPicPr preferRelativeResize="0">
              <a:picLocks/>
            </p:cNvPicPr>
            <p:nvPr/>
          </p:nvPicPr>
          <p:blipFill rotWithShape="1">
            <a:blip r:embed="rId45" cstate="email">
              <a:extLst>
                <a:ext uri="{28A0092B-C50C-407E-A947-70E740481C1C}">
                  <a14:useLocalDpi xmlns:a14="http://schemas.microsoft.com/office/drawing/2010/main" val="0"/>
                </a:ext>
              </a:extLst>
            </a:blip>
            <a:srcRect b="26914"/>
            <a:stretch/>
          </p:blipFill>
          <p:spPr>
            <a:xfrm>
              <a:off x="25844743" y="10428388"/>
              <a:ext cx="667512" cy="786384"/>
            </a:xfrm>
            <a:prstGeom prst="ellipse">
              <a:avLst/>
            </a:prstGeom>
            <a:ln>
              <a:solidFill>
                <a:schemeClr val="accent2">
                  <a:lumMod val="20000"/>
                  <a:lumOff val="80000"/>
                </a:schemeClr>
              </a:solidFill>
            </a:ln>
          </p:spPr>
        </p:pic>
        <p:pic>
          <p:nvPicPr>
            <p:cNvPr id="567" name="Picture 566">
              <a:extLst>
                <a:ext uri="{FF2B5EF4-FFF2-40B4-BE49-F238E27FC236}">
                  <a16:creationId xmlns:a16="http://schemas.microsoft.com/office/drawing/2014/main" id="{06D484E4-F997-4FBC-BD0F-28DAD5A7DD54}"/>
                </a:ext>
              </a:extLst>
            </p:cNvPr>
            <p:cNvPicPr preferRelativeResize="0">
              <a:picLocks/>
            </p:cNvPicPr>
            <p:nvPr/>
          </p:nvPicPr>
          <p:blipFill rotWithShape="1">
            <a:blip r:embed="rId36"/>
            <a:srcRect l="10563" t="32169" r="79236" b="45103"/>
            <a:stretch/>
          </p:blipFill>
          <p:spPr>
            <a:xfrm>
              <a:off x="25846640" y="11252978"/>
              <a:ext cx="667512" cy="786384"/>
            </a:xfrm>
            <a:prstGeom prst="ellipse">
              <a:avLst/>
            </a:prstGeom>
            <a:ln>
              <a:solidFill>
                <a:schemeClr val="accent2">
                  <a:lumMod val="20000"/>
                  <a:lumOff val="80000"/>
                </a:schemeClr>
              </a:solidFill>
            </a:ln>
          </p:spPr>
        </p:pic>
        <p:pic>
          <p:nvPicPr>
            <p:cNvPr id="621" name="Picture 620">
              <a:extLst>
                <a:ext uri="{FF2B5EF4-FFF2-40B4-BE49-F238E27FC236}">
                  <a16:creationId xmlns:a16="http://schemas.microsoft.com/office/drawing/2014/main" id="{0DBC21B0-8F33-4679-AC90-9DF59DCC2541}"/>
                </a:ext>
              </a:extLst>
            </p:cNvPr>
            <p:cNvPicPr preferRelativeResize="0">
              <a:picLocks/>
            </p:cNvPicPr>
            <p:nvPr/>
          </p:nvPicPr>
          <p:blipFill>
            <a:blip r:embed="rId46" cstate="email">
              <a:extLst>
                <a:ext uri="{28A0092B-C50C-407E-A947-70E740481C1C}">
                  <a14:useLocalDpi xmlns:a14="http://schemas.microsoft.com/office/drawing/2010/main" val="0"/>
                </a:ext>
              </a:extLst>
            </a:blip>
            <a:stretch>
              <a:fillRect/>
            </a:stretch>
          </p:blipFill>
          <p:spPr>
            <a:xfrm>
              <a:off x="22768869" y="8416762"/>
              <a:ext cx="667512" cy="786384"/>
            </a:xfrm>
            <a:prstGeom prst="ellipse">
              <a:avLst/>
            </a:prstGeom>
            <a:ln w="12700" cap="rnd">
              <a:solidFill>
                <a:schemeClr val="bg1"/>
              </a:solidFill>
              <a:prstDash val="solid"/>
            </a:ln>
            <a:effectLst/>
          </p:spPr>
        </p:pic>
        <p:pic>
          <p:nvPicPr>
            <p:cNvPr id="622" name="Picture 621">
              <a:extLst>
                <a:ext uri="{FF2B5EF4-FFF2-40B4-BE49-F238E27FC236}">
                  <a16:creationId xmlns:a16="http://schemas.microsoft.com/office/drawing/2014/main" id="{BB8C8D65-6DDD-46AF-901E-E8B56572626E}"/>
                </a:ext>
              </a:extLst>
            </p:cNvPr>
            <p:cNvPicPr preferRelativeResize="0">
              <a:picLocks/>
            </p:cNvPicPr>
            <p:nvPr/>
          </p:nvPicPr>
          <p:blipFill>
            <a:blip r:embed="rId47" cstate="email">
              <a:extLst>
                <a:ext uri="{28A0092B-C50C-407E-A947-70E740481C1C}">
                  <a14:useLocalDpi xmlns:a14="http://schemas.microsoft.com/office/drawing/2010/main" val="0"/>
                </a:ext>
              </a:extLst>
            </a:blip>
            <a:stretch>
              <a:fillRect/>
            </a:stretch>
          </p:blipFill>
          <p:spPr>
            <a:xfrm>
              <a:off x="19821112" y="12124428"/>
              <a:ext cx="667512" cy="786384"/>
            </a:xfrm>
            <a:prstGeom prst="ellipse">
              <a:avLst/>
            </a:prstGeom>
            <a:ln w="12700" cap="rnd">
              <a:solidFill>
                <a:schemeClr val="bg1"/>
              </a:solidFill>
              <a:prstDash val="solid"/>
            </a:ln>
            <a:effectLst/>
          </p:spPr>
        </p:pic>
        <p:cxnSp>
          <p:nvCxnSpPr>
            <p:cNvPr id="623" name="Straight Arrow Connector 622">
              <a:extLst>
                <a:ext uri="{FF2B5EF4-FFF2-40B4-BE49-F238E27FC236}">
                  <a16:creationId xmlns:a16="http://schemas.microsoft.com/office/drawing/2014/main" id="{9E64D0AB-DA52-4BF5-844D-D18029D4B68F}"/>
                </a:ext>
              </a:extLst>
            </p:cNvPr>
            <p:cNvCxnSpPr>
              <a:cxnSpLocks/>
            </p:cNvCxnSpPr>
            <p:nvPr/>
          </p:nvCxnSpPr>
          <p:spPr>
            <a:xfrm>
              <a:off x="22526390" y="11639073"/>
              <a:ext cx="21082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3687284A-71B1-42C3-BAC2-E59E3684482E}"/>
                </a:ext>
              </a:extLst>
            </p:cNvPr>
            <p:cNvCxnSpPr>
              <a:cxnSpLocks/>
              <a:endCxn id="190" idx="2"/>
            </p:cNvCxnSpPr>
            <p:nvPr/>
          </p:nvCxnSpPr>
          <p:spPr>
            <a:xfrm>
              <a:off x="25550225" y="9960383"/>
              <a:ext cx="28850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7C0D7933-FA91-430F-B590-3C150CA188DB}"/>
                </a:ext>
              </a:extLst>
            </p:cNvPr>
            <p:cNvCxnSpPr>
              <a:cxnSpLocks/>
              <a:endCxn id="515" idx="2"/>
            </p:cNvCxnSpPr>
            <p:nvPr/>
          </p:nvCxnSpPr>
          <p:spPr>
            <a:xfrm>
              <a:off x="25546552" y="10815870"/>
              <a:ext cx="298191" cy="57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0E042034-A773-4C01-8C86-533CD1C907AF}"/>
                </a:ext>
              </a:extLst>
            </p:cNvPr>
            <p:cNvCxnSpPr>
              <a:cxnSpLocks/>
            </p:cNvCxnSpPr>
            <p:nvPr/>
          </p:nvCxnSpPr>
          <p:spPr>
            <a:xfrm>
              <a:off x="22524762" y="995299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CAC0AC9D-AA83-4A4F-A828-3C99D402C1EE}"/>
                </a:ext>
              </a:extLst>
            </p:cNvPr>
            <p:cNvCxnSpPr>
              <a:cxnSpLocks/>
            </p:cNvCxnSpPr>
            <p:nvPr/>
          </p:nvCxnSpPr>
          <p:spPr>
            <a:xfrm>
              <a:off x="22536488" y="10758641"/>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A841AE1A-5784-4034-8BAC-874DB3944BF1}"/>
                </a:ext>
              </a:extLst>
            </p:cNvPr>
            <p:cNvCxnSpPr>
              <a:cxnSpLocks/>
            </p:cNvCxnSpPr>
            <p:nvPr/>
          </p:nvCxnSpPr>
          <p:spPr>
            <a:xfrm>
              <a:off x="25576734" y="11666461"/>
              <a:ext cx="29171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66084366-2DB7-425C-9C84-5925F300CACC}"/>
                </a:ext>
              </a:extLst>
            </p:cNvPr>
            <p:cNvCxnSpPr>
              <a:cxnSpLocks/>
            </p:cNvCxnSpPr>
            <p:nvPr/>
          </p:nvCxnSpPr>
          <p:spPr>
            <a:xfrm>
              <a:off x="24086727" y="9150000"/>
              <a:ext cx="0" cy="3026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8A4CDB7-ADE7-4E25-8EAC-E91703064E34}"/>
                </a:ext>
              </a:extLst>
            </p:cNvPr>
            <p:cNvCxnSpPr>
              <a:cxnSpLocks/>
            </p:cNvCxnSpPr>
            <p:nvPr/>
          </p:nvCxnSpPr>
          <p:spPr>
            <a:xfrm>
              <a:off x="19542666" y="9939098"/>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44121F22-9E8E-4FA2-9E16-E7AA773C308B}"/>
                </a:ext>
              </a:extLst>
            </p:cNvPr>
            <p:cNvCxnSpPr>
              <a:cxnSpLocks/>
            </p:cNvCxnSpPr>
            <p:nvPr/>
          </p:nvCxnSpPr>
          <p:spPr>
            <a:xfrm>
              <a:off x="19541726" y="1082744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A5876356-E3F5-4B6D-9221-D965FAB9428E}"/>
                </a:ext>
              </a:extLst>
            </p:cNvPr>
            <p:cNvCxnSpPr>
              <a:cxnSpLocks/>
            </p:cNvCxnSpPr>
            <p:nvPr/>
          </p:nvCxnSpPr>
          <p:spPr>
            <a:xfrm>
              <a:off x="19527722" y="11687638"/>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36" name="Straight Arrow Connector 635">
            <a:extLst>
              <a:ext uri="{FF2B5EF4-FFF2-40B4-BE49-F238E27FC236}">
                <a16:creationId xmlns:a16="http://schemas.microsoft.com/office/drawing/2014/main" id="{15E12BA1-725E-4BB7-828F-460CA083D5C4}"/>
              </a:ext>
            </a:extLst>
          </p:cNvPr>
          <p:cNvCxnSpPr>
            <a:cxnSpLocks/>
          </p:cNvCxnSpPr>
          <p:nvPr/>
        </p:nvCxnSpPr>
        <p:spPr>
          <a:xfrm>
            <a:off x="29281994" y="4496092"/>
            <a:ext cx="0" cy="1667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B9390E27-CC6D-42B6-92EC-A03F517B12D7}"/>
              </a:ext>
            </a:extLst>
          </p:cNvPr>
          <p:cNvCxnSpPr>
            <a:cxnSpLocks/>
            <a:endCxn id="11" idx="2"/>
          </p:cNvCxnSpPr>
          <p:nvPr/>
        </p:nvCxnSpPr>
        <p:spPr>
          <a:xfrm>
            <a:off x="28841981" y="5209670"/>
            <a:ext cx="2182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C14036EA-FE05-4A59-9D1F-F5C1BFE9E9CD}"/>
              </a:ext>
            </a:extLst>
          </p:cNvPr>
          <p:cNvCxnSpPr>
            <a:cxnSpLocks/>
          </p:cNvCxnSpPr>
          <p:nvPr/>
        </p:nvCxnSpPr>
        <p:spPr>
          <a:xfrm>
            <a:off x="28845670" y="685975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9" name="Straight Arrow Connector 638">
            <a:extLst>
              <a:ext uri="{FF2B5EF4-FFF2-40B4-BE49-F238E27FC236}">
                <a16:creationId xmlns:a16="http://schemas.microsoft.com/office/drawing/2014/main" id="{5A12AF95-997B-4BC8-BC08-B6CB8F49E942}"/>
              </a:ext>
            </a:extLst>
          </p:cNvPr>
          <p:cNvCxnSpPr>
            <a:cxnSpLocks/>
          </p:cNvCxnSpPr>
          <p:nvPr/>
        </p:nvCxnSpPr>
        <p:spPr>
          <a:xfrm>
            <a:off x="28831387" y="7729376"/>
            <a:ext cx="18187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204286" y="3889443"/>
            <a:ext cx="6579512" cy="3764632"/>
          </a:xfrm>
          <a:prstGeom prst="bentConnector3">
            <a:avLst>
              <a:gd name="adj1" fmla="val 9348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0EE6C759-BBA6-4FB6-8D6E-6D204D978EC2}"/>
              </a:ext>
            </a:extLst>
          </p:cNvPr>
          <p:cNvSpPr txBox="1"/>
          <p:nvPr/>
        </p:nvSpPr>
        <p:spPr>
          <a:xfrm>
            <a:off x="6055404" y="9061515"/>
            <a:ext cx="2641907"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preferRelativeResize="0">
            <a:picLocks noChangeArrowheads="1"/>
          </p:cNvPicPr>
          <p:nvPr/>
        </p:nvPicPr>
        <p:blipFill>
          <a:blip r:embed="rId48" cstate="email">
            <a:extLst>
              <a:ext uri="{28A0092B-C50C-407E-A947-70E740481C1C}">
                <a14:useLocalDpi xmlns:a14="http://schemas.microsoft.com/office/drawing/2010/main" val="0"/>
              </a:ext>
            </a:extLst>
          </a:blip>
          <a:srcRect/>
          <a:stretch>
            <a:fillRect/>
          </a:stretch>
        </p:blipFill>
        <p:spPr bwMode="auto">
          <a:xfrm>
            <a:off x="5947847" y="901064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134598" y="1039535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11462370" y="11834809"/>
            <a:ext cx="2368296" cy="64645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Lopez</a:t>
            </a:r>
            <a:endParaRPr lang="en-US" sz="1100" b="1" dirty="0">
              <a:solidFill>
                <a:schemeClr val="bg1"/>
              </a:solidFill>
            </a:endParaRP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MEX</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900" dirty="0">
                <a:solidFill>
                  <a:schemeClr val="bg1"/>
                </a:solidFill>
              </a:rPr>
              <a:t>Design 2D 3D / Geomagic Dx</a:t>
            </a:r>
            <a:endParaRPr lang="en-US" sz="700" dirty="0">
              <a:solidFill>
                <a:schemeClr val="bg1"/>
              </a:solidFill>
            </a:endParaRPr>
          </a:p>
        </p:txBody>
      </p:sp>
      <p:sp>
        <p:nvSpPr>
          <p:cNvPr id="33" name="TextBox 32">
            <a:extLst>
              <a:ext uri="{FF2B5EF4-FFF2-40B4-BE49-F238E27FC236}">
                <a16:creationId xmlns:a16="http://schemas.microsoft.com/office/drawing/2014/main" id="{0FCF87DA-39A1-4606-9803-7DA1C6633DB3}"/>
              </a:ext>
            </a:extLst>
          </p:cNvPr>
          <p:cNvSpPr txBox="1"/>
          <p:nvPr/>
        </p:nvSpPr>
        <p:spPr>
          <a:xfrm>
            <a:off x="11468541" y="10990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8626275" y="1183740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Jorge Chacon</a:t>
            </a:r>
          </a:p>
          <a:p>
            <a:r>
              <a:rPr lang="en-US" sz="1100" b="1" dirty="0">
                <a:solidFill>
                  <a:schemeClr val="bg1"/>
                </a:solidFill>
              </a:rPr>
              <a:t>             </a:t>
            </a:r>
            <a:r>
              <a:rPr lang="en-US" sz="1050" b="1" dirty="0">
                <a:solidFill>
                  <a:schemeClr val="bg1"/>
                </a:solidFill>
              </a:rPr>
              <a:t>Sr Prj </a:t>
            </a:r>
            <a:r>
              <a:rPr lang="en-US" sz="1000" b="1" dirty="0">
                <a:solidFill>
                  <a:schemeClr val="bg1"/>
                </a:solidFill>
              </a:rPr>
              <a:t>Elec-Mech,Rev,Eng</a:t>
            </a:r>
            <a:r>
              <a:rPr lang="en-US" sz="800" b="1" dirty="0">
                <a:solidFill>
                  <a:schemeClr val="bg1"/>
                </a:solidFill>
              </a:rPr>
              <a:t>  </a:t>
            </a:r>
            <a:endParaRPr lang="en-US" sz="600" b="1" dirty="0">
              <a:solidFill>
                <a:schemeClr val="bg1"/>
              </a:solidFill>
            </a:endParaRPr>
          </a:p>
          <a:p>
            <a:r>
              <a:rPr lang="en-US" sz="600" b="1" dirty="0">
                <a:solidFill>
                  <a:schemeClr val="bg1"/>
                </a:solidFill>
              </a:rPr>
              <a:t>                         </a:t>
            </a:r>
            <a:r>
              <a:rPr lang="en-US" sz="800" b="1" dirty="0">
                <a:solidFill>
                  <a:schemeClr val="bg1"/>
                </a:solidFill>
              </a:rPr>
              <a:t>MTY, MEX</a:t>
            </a:r>
            <a:endParaRPr lang="en-US" sz="700" dirty="0">
              <a:solidFill>
                <a:schemeClr val="bg1"/>
              </a:solidFill>
            </a:endParaRPr>
          </a:p>
        </p:txBody>
      </p:sp>
      <p:sp>
        <p:nvSpPr>
          <p:cNvPr id="42" name="TextBox 41">
            <a:extLst>
              <a:ext uri="{FF2B5EF4-FFF2-40B4-BE49-F238E27FC236}">
                <a16:creationId xmlns:a16="http://schemas.microsoft.com/office/drawing/2014/main" id="{E0A926EE-7869-47EE-A149-3C455722960B}"/>
              </a:ext>
            </a:extLst>
          </p:cNvPr>
          <p:cNvSpPr txBox="1"/>
          <p:nvPr/>
        </p:nvSpPr>
        <p:spPr>
          <a:xfrm>
            <a:off x="2467418" y="1009159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Liza Martinez</a:t>
            </a:r>
          </a:p>
          <a:p>
            <a:r>
              <a:rPr lang="en-US" sz="800" b="1" dirty="0">
                <a:solidFill>
                  <a:schemeClr val="bg1"/>
                </a:solidFill>
              </a:rPr>
              <a:t>                  </a:t>
            </a:r>
            <a:r>
              <a:rPr lang="en-US" sz="900" b="1" dirty="0">
                <a:solidFill>
                  <a:schemeClr val="bg1"/>
                </a:solidFill>
              </a:rPr>
              <a:t>Elec-Mech Sr Eng. , </a:t>
            </a:r>
            <a:r>
              <a:rPr lang="en-US" sz="600" b="1" dirty="0">
                <a:solidFill>
                  <a:schemeClr val="bg1"/>
                </a:solidFill>
              </a:rPr>
              <a:t>PIIT MTY MEX</a:t>
            </a:r>
          </a:p>
          <a:p>
            <a:r>
              <a:rPr lang="en-US" sz="600" b="1" dirty="0">
                <a:solidFill>
                  <a:schemeClr val="bg1"/>
                </a:solidFill>
              </a:rPr>
              <a:t>                         </a:t>
            </a:r>
            <a:r>
              <a:rPr lang="en-US" sz="800" dirty="0">
                <a:solidFill>
                  <a:schemeClr val="bg1"/>
                </a:solidFill>
              </a:rPr>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49" cstate="email">
            <a:extLst>
              <a:ext uri="{28A0092B-C50C-407E-A947-70E740481C1C}">
                <a14:useLocalDpi xmlns:a14="http://schemas.microsoft.com/office/drawing/2010/main" val="0"/>
              </a:ext>
            </a:extLst>
          </a:blip>
          <a:stretch>
            <a:fillRect/>
          </a:stretch>
        </p:blipFill>
        <p:spPr>
          <a:xfrm>
            <a:off x="8412897" y="11766986"/>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50" cstate="email">
            <a:extLst>
              <a:ext uri="{28A0092B-C50C-407E-A947-70E740481C1C}">
                <a14:useLocalDpi xmlns:a14="http://schemas.microsoft.com/office/drawing/2010/main" val="0"/>
              </a:ext>
            </a:extLst>
          </a:blip>
          <a:stretch>
            <a:fillRect/>
          </a:stretch>
        </p:blipFill>
        <p:spPr>
          <a:xfrm>
            <a:off x="2321264" y="10031673"/>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51" cstate="email">
            <a:extLst>
              <a:ext uri="{28A0092B-C50C-407E-A947-70E740481C1C}">
                <a14:useLocalDpi xmlns:a14="http://schemas.microsoft.com/office/drawing/2010/main" val="0"/>
              </a:ext>
            </a:extLst>
          </a:blip>
          <a:stretch>
            <a:fillRect/>
          </a:stretch>
        </p:blipFill>
        <p:spPr>
          <a:xfrm>
            <a:off x="11351689" y="11766178"/>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52" cstate="email">
            <a:extLst>
              <a:ext uri="{28A0092B-C50C-407E-A947-70E740481C1C}">
                <a14:useLocalDpi xmlns:a14="http://schemas.microsoft.com/office/drawing/2010/main" val="0"/>
              </a:ext>
            </a:extLst>
          </a:blip>
          <a:stretch>
            <a:fillRect/>
          </a:stretch>
        </p:blipFill>
        <p:spPr>
          <a:xfrm>
            <a:off x="11364945" y="10912551"/>
            <a:ext cx="667512" cy="786384"/>
          </a:xfrm>
          <a:prstGeom prst="ellipse">
            <a:avLst/>
          </a:prstGeom>
          <a:ln w="12700" cap="rnd">
            <a:solidFill>
              <a:schemeClr val="bg1"/>
            </a:solidFill>
            <a:prstDash val="solid"/>
          </a:ln>
          <a:effectLst/>
        </p:spPr>
      </p:pic>
      <p:sp>
        <p:nvSpPr>
          <p:cNvPr id="117" name="TextBox 116">
            <a:extLst>
              <a:ext uri="{FF2B5EF4-FFF2-40B4-BE49-F238E27FC236}">
                <a16:creationId xmlns:a16="http://schemas.microsoft.com/office/drawing/2014/main" id="{C707AF45-5C86-493F-8778-E4A0801B0B98}"/>
              </a:ext>
            </a:extLst>
          </p:cNvPr>
          <p:cNvSpPr txBox="1"/>
          <p:nvPr/>
        </p:nvSpPr>
        <p:spPr>
          <a:xfrm>
            <a:off x="2452141" y="12785231"/>
            <a:ext cx="2368296" cy="58503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00" b="1" dirty="0">
                <a:solidFill>
                  <a:schemeClr val="bg1"/>
                </a:solidFill>
              </a:rPr>
              <a:t>                                                                                                                                                   </a:t>
            </a:r>
            <a:r>
              <a:rPr lang="en-US" sz="800" b="1" dirty="0">
                <a:solidFill>
                  <a:schemeClr val="bg1"/>
                </a:solidFill>
              </a:rPr>
              <a:t>Elec-Mech Sr Eng. PIIT MTY, MEX</a:t>
            </a:r>
            <a:endParaRPr lang="en-US" sz="1001" b="1" dirty="0">
              <a:solidFill>
                <a:schemeClr val="bg1"/>
              </a:solidFill>
            </a:endParaRPr>
          </a:p>
          <a:p>
            <a:r>
              <a:rPr lang="en-US" sz="1001" b="1" dirty="0">
                <a:solidFill>
                  <a:schemeClr val="bg1"/>
                </a:solidFill>
              </a:rPr>
              <a:t>             CoS &amp; Core Team Member </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2471139" y="10975475"/>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5517260" y="1275579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Alan Salas</a:t>
            </a:r>
          </a:p>
          <a:p>
            <a:r>
              <a:rPr lang="en-US" sz="900" b="1" dirty="0">
                <a:solidFill>
                  <a:schemeClr val="bg1"/>
                </a:solidFill>
              </a:rPr>
              <a:t>                 </a:t>
            </a:r>
            <a:r>
              <a:rPr lang="en-US" sz="1000" b="1" dirty="0">
                <a:solidFill>
                  <a:schemeClr val="bg1"/>
                </a:solidFill>
              </a:rPr>
              <a:t>Electronics, Sr Prj Engr,</a:t>
            </a:r>
            <a:r>
              <a:rPr lang="en-US" sz="700" b="1" dirty="0">
                <a:solidFill>
                  <a:schemeClr val="bg1"/>
                </a:solidFill>
              </a:rPr>
              <a:t> PIIT </a:t>
            </a:r>
            <a:endParaRPr lang="en-US" sz="100" b="1" dirty="0">
              <a:solidFill>
                <a:schemeClr val="bg1"/>
              </a:solidFill>
            </a:endParaRPr>
          </a:p>
          <a:p>
            <a:r>
              <a:rPr lang="en-US" sz="100" b="1" dirty="0">
                <a:solidFill>
                  <a:schemeClr val="bg1"/>
                </a:solidFill>
              </a:rPr>
              <a:t>                                                                                                                                                                          </a:t>
            </a:r>
            <a:r>
              <a:rPr lang="en-US" sz="800" b="1" dirty="0">
                <a:solidFill>
                  <a:schemeClr val="bg1"/>
                </a:solidFill>
              </a:rPr>
              <a:t>MTY MEX</a:t>
            </a:r>
          </a:p>
        </p:txBody>
      </p:sp>
      <p:sp>
        <p:nvSpPr>
          <p:cNvPr id="136" name="TextBox 135">
            <a:extLst>
              <a:ext uri="{FF2B5EF4-FFF2-40B4-BE49-F238E27FC236}">
                <a16:creationId xmlns:a16="http://schemas.microsoft.com/office/drawing/2014/main" id="{D998CC62-4832-4173-AF6D-C2246958023D}"/>
              </a:ext>
            </a:extLst>
          </p:cNvPr>
          <p:cNvSpPr txBox="1"/>
          <p:nvPr/>
        </p:nvSpPr>
        <p:spPr>
          <a:xfrm>
            <a:off x="5515341" y="10102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8634698" y="127427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Mariel Puente </a:t>
            </a:r>
            <a:endParaRPr lang="en-US" sz="100" b="1" dirty="0">
              <a:solidFill>
                <a:schemeClr val="bg1"/>
              </a:solidFill>
            </a:endParaRPr>
          </a:p>
          <a:p>
            <a:r>
              <a:rPr lang="en-US" sz="100" b="1" dirty="0">
                <a:solidFill>
                  <a:schemeClr val="bg1"/>
                </a:solidFill>
              </a:rPr>
              <a:t>                                                                                                                                                                   </a:t>
            </a:r>
            <a:r>
              <a:rPr lang="en-US" sz="900" b="1" dirty="0">
                <a:solidFill>
                  <a:schemeClr val="bg1"/>
                </a:solidFill>
              </a:rPr>
              <a:t>Sr Designer, Elec-Mech, Rev, </a:t>
            </a:r>
            <a:r>
              <a:rPr lang="en-US" sz="100" b="1" dirty="0">
                <a:solidFill>
                  <a:schemeClr val="bg1"/>
                </a:solidFill>
              </a:rPr>
              <a:t>                         </a:t>
            </a:r>
          </a:p>
          <a:p>
            <a:r>
              <a:rPr lang="en-US" sz="100" b="1" dirty="0">
                <a:solidFill>
                  <a:schemeClr val="bg1"/>
                </a:solidFill>
              </a:rPr>
              <a:t>                                                                                                                                                                       </a:t>
            </a:r>
            <a:r>
              <a:rPr lang="en-US" sz="900" b="1" dirty="0">
                <a:solidFill>
                  <a:schemeClr val="bg1"/>
                </a:solidFill>
              </a:rPr>
              <a:t>Eng. Geomagic, MTY, MEX</a:t>
            </a:r>
            <a:endParaRPr lang="en-US" sz="1200" b="1"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5511253" y="109933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11464976" y="10075317"/>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476880" y="1185753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800" b="1" dirty="0">
                <a:solidFill>
                  <a:schemeClr val="bg1"/>
                </a:solidFill>
              </a:rPr>
              <a:t>                 Mechanical Eng. PIIT MTY,MEX</a:t>
            </a:r>
            <a:endParaRPr lang="en-US" sz="1001" b="1" dirty="0">
              <a:solidFill>
                <a:schemeClr val="bg1"/>
              </a:solidFill>
            </a:endParaRPr>
          </a:p>
          <a:p>
            <a:r>
              <a:rPr lang="en-US" sz="700" b="1" dirty="0">
                <a:solidFill>
                  <a:schemeClr val="bg1"/>
                </a:solidFill>
              </a:rPr>
              <a:t>                   </a:t>
            </a:r>
            <a:r>
              <a:rPr lang="en-US" sz="800" b="1" dirty="0">
                <a:solidFill>
                  <a:schemeClr val="bg1"/>
                </a:solidFill>
              </a:rPr>
              <a:t>CoS-Lessons Learned, SBO K1/K2</a:t>
            </a:r>
            <a:endParaRPr lang="en-US" sz="8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53" cstate="email">
            <a:extLst>
              <a:ext uri="{28A0092B-C50C-407E-A947-70E740481C1C}">
                <a14:useLocalDpi xmlns:a14="http://schemas.microsoft.com/office/drawing/2010/main" val="0"/>
              </a:ext>
            </a:extLst>
          </a:blip>
          <a:srcRect/>
          <a:stretch>
            <a:fillRect/>
          </a:stretch>
        </p:blipFill>
        <p:spPr bwMode="auto">
          <a:xfrm>
            <a:off x="11367767" y="10023499"/>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54" cstate="email">
            <a:extLst>
              <a:ext uri="{28A0092B-C50C-407E-A947-70E740481C1C}">
                <a14:useLocalDpi xmlns:a14="http://schemas.microsoft.com/office/drawing/2010/main" val="0"/>
              </a:ext>
            </a:extLst>
          </a:blip>
          <a:srcRect/>
          <a:stretch>
            <a:fillRect/>
          </a:stretch>
        </p:blipFill>
        <p:spPr bwMode="auto">
          <a:xfrm>
            <a:off x="2330734" y="10919956"/>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55" cstate="email">
            <a:extLst>
              <a:ext uri="{28A0092B-C50C-407E-A947-70E740481C1C}">
                <a14:useLocalDpi xmlns:a14="http://schemas.microsoft.com/office/drawing/2010/main" val="0"/>
              </a:ext>
            </a:extLst>
          </a:blip>
          <a:srcRect/>
          <a:stretch>
            <a:fillRect/>
          </a:stretch>
        </p:blipFill>
        <p:spPr bwMode="auto">
          <a:xfrm>
            <a:off x="5360621" y="1003598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56" cstate="email">
            <a:extLst>
              <a:ext uri="{28A0092B-C50C-407E-A947-70E740481C1C}">
                <a14:useLocalDpi xmlns:a14="http://schemas.microsoft.com/office/drawing/2010/main" val="0"/>
              </a:ext>
            </a:extLst>
          </a:blip>
          <a:srcRect/>
          <a:stretch>
            <a:fillRect/>
          </a:stretch>
        </p:blipFill>
        <p:spPr bwMode="auto">
          <a:xfrm>
            <a:off x="5366386" y="1092155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57" cstate="email">
            <a:extLst>
              <a:ext uri="{28A0092B-C50C-407E-A947-70E740481C1C}">
                <a14:useLocalDpi xmlns:a14="http://schemas.microsoft.com/office/drawing/2010/main" val="0"/>
              </a:ext>
            </a:extLst>
          </a:blip>
          <a:stretch>
            <a:fillRect/>
          </a:stretch>
        </p:blipFill>
        <p:spPr>
          <a:xfrm>
            <a:off x="2317631" y="11791540"/>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051037" y="9928808"/>
            <a:ext cx="11841" cy="31555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050465" y="9912445"/>
            <a:ext cx="9096375" cy="459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a:off x="5122927" y="9948765"/>
            <a:ext cx="0" cy="316751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2064258" y="1126181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8164715" y="1304263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11156512" y="11263861"/>
            <a:ext cx="2218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141546" y="1126386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164293" y="9948765"/>
            <a:ext cx="2649" cy="310068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164715" y="1215470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5147810" y="1311834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5141546" y="1044235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2073588" y="10430288"/>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a:off x="11140383" y="9971296"/>
            <a:ext cx="3932" cy="220489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5129239" y="12162469"/>
            <a:ext cx="22768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p:cNvCxnSpPr>
          <p:nvPr/>
        </p:nvCxnSpPr>
        <p:spPr>
          <a:xfrm>
            <a:off x="8165115" y="11282200"/>
            <a:ext cx="23277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BCC4157C-4237-4325-A181-3E68AA8812B9}"/>
              </a:ext>
            </a:extLst>
          </p:cNvPr>
          <p:cNvSpPr txBox="1"/>
          <p:nvPr/>
        </p:nvSpPr>
        <p:spPr>
          <a:xfrm>
            <a:off x="8624092" y="109933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00" b="1" dirty="0">
                <a:solidFill>
                  <a:schemeClr val="bg1"/>
                </a:solidFill>
              </a:rPr>
              <a:t>       </a:t>
            </a:r>
            <a:endParaRPr lang="en-US" sz="800" b="1" dirty="0">
              <a:solidFill>
                <a:schemeClr val="bg1"/>
              </a:solidFill>
            </a:endParaRPr>
          </a:p>
          <a:p>
            <a:r>
              <a:rPr lang="en-US" sz="1600" b="1" dirty="0">
                <a:solidFill>
                  <a:schemeClr val="bg1"/>
                </a:solidFill>
              </a:rPr>
              <a:t>       </a:t>
            </a:r>
            <a:r>
              <a:rPr lang="en-US" sz="1200" b="1" dirty="0">
                <a:solidFill>
                  <a:schemeClr val="bg1"/>
                </a:solidFill>
              </a:rPr>
              <a:t>Karen Valeria Vidales</a:t>
            </a:r>
          </a:p>
          <a:p>
            <a:r>
              <a:rPr lang="en-US" sz="1050" b="1" dirty="0">
                <a:solidFill>
                  <a:schemeClr val="bg1"/>
                </a:solidFill>
              </a:rPr>
              <a:t>           </a:t>
            </a:r>
            <a:r>
              <a:rPr lang="en-US" sz="1100" b="1" dirty="0">
                <a:solidFill>
                  <a:schemeClr val="bg1"/>
                </a:solidFill>
              </a:rPr>
              <a:t>Elec.Mech Engr, </a:t>
            </a:r>
            <a:r>
              <a:rPr lang="en-US" sz="900" b="1" dirty="0">
                <a:solidFill>
                  <a:schemeClr val="bg1"/>
                </a:solidFill>
              </a:rPr>
              <a:t>PIIT</a:t>
            </a:r>
            <a:r>
              <a:rPr lang="en-US" sz="1000" b="1" dirty="0">
                <a:solidFill>
                  <a:schemeClr val="bg1"/>
                </a:solidFill>
              </a:rPr>
              <a:t> </a:t>
            </a:r>
            <a:r>
              <a:rPr lang="en-US" sz="700" b="1" dirty="0">
                <a:solidFill>
                  <a:schemeClr val="bg1"/>
                </a:solidFill>
              </a:rPr>
              <a:t>MTY MEX</a:t>
            </a:r>
            <a:r>
              <a:rPr lang="en-US" sz="500" b="1" dirty="0">
                <a:solidFill>
                  <a:schemeClr val="bg1"/>
                </a:solidFill>
              </a:rPr>
              <a:t> </a:t>
            </a:r>
            <a:endParaRPr lang="en-US" sz="800" b="1" dirty="0">
              <a:solidFill>
                <a:schemeClr val="bg1"/>
              </a:solidFill>
            </a:endParaRPr>
          </a:p>
        </p:txBody>
      </p:sp>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58" cstate="email">
            <a:extLst>
              <a:ext uri="{28A0092B-C50C-407E-A947-70E740481C1C}">
                <a14:useLocalDpi xmlns:a14="http://schemas.microsoft.com/office/drawing/2010/main" val="0"/>
              </a:ext>
            </a:extLst>
          </a:blip>
          <a:stretch>
            <a:fillRect/>
          </a:stretch>
        </p:blipFill>
        <p:spPr>
          <a:xfrm>
            <a:off x="5396647" y="12684612"/>
            <a:ext cx="667512" cy="786384"/>
          </a:xfrm>
          <a:prstGeom prst="ellipse">
            <a:avLst/>
          </a:prstGeom>
        </p:spPr>
      </p:pic>
      <p:cxnSp>
        <p:nvCxnSpPr>
          <p:cNvPr id="662" name="Straight Arrow Connector 661">
            <a:extLst>
              <a:ext uri="{FF2B5EF4-FFF2-40B4-BE49-F238E27FC236}">
                <a16:creationId xmlns:a16="http://schemas.microsoft.com/office/drawing/2014/main" id="{ABFF2EB0-E298-468E-A7AF-A3876282C2FD}"/>
              </a:ext>
            </a:extLst>
          </p:cNvPr>
          <p:cNvCxnSpPr>
            <a:cxnSpLocks/>
            <a:endCxn id="107" idx="2"/>
          </p:cNvCxnSpPr>
          <p:nvPr/>
        </p:nvCxnSpPr>
        <p:spPr>
          <a:xfrm flipV="1">
            <a:off x="2065919" y="13082119"/>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Straight Arrow Connector 664">
            <a:extLst>
              <a:ext uri="{FF2B5EF4-FFF2-40B4-BE49-F238E27FC236}">
                <a16:creationId xmlns:a16="http://schemas.microsoft.com/office/drawing/2014/main" id="{DEC1AC4D-8DB8-4635-85C2-CF56130482FB}"/>
              </a:ext>
            </a:extLst>
          </p:cNvPr>
          <p:cNvCxnSpPr>
            <a:cxnSpLocks/>
          </p:cNvCxnSpPr>
          <p:nvPr/>
        </p:nvCxnSpPr>
        <p:spPr>
          <a:xfrm flipV="1">
            <a:off x="2056582" y="12217246"/>
            <a:ext cx="239782"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1" name="Connector: Elbow 340">
            <a:extLst>
              <a:ext uri="{FF2B5EF4-FFF2-40B4-BE49-F238E27FC236}">
                <a16:creationId xmlns:a16="http://schemas.microsoft.com/office/drawing/2014/main" id="{EC9CF010-AB5D-43E4-9AF2-0EC100F9A737}"/>
              </a:ext>
            </a:extLst>
          </p:cNvPr>
          <p:cNvCxnSpPr>
            <a:cxnSpLocks/>
          </p:cNvCxnSpPr>
          <p:nvPr/>
        </p:nvCxnSpPr>
        <p:spPr>
          <a:xfrm rot="16200000" flipH="1">
            <a:off x="16235448" y="3044617"/>
            <a:ext cx="6818486" cy="5588424"/>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9" name="Rectangle 338">
            <a:extLst>
              <a:ext uri="{FF2B5EF4-FFF2-40B4-BE49-F238E27FC236}">
                <a16:creationId xmlns:a16="http://schemas.microsoft.com/office/drawing/2014/main" id="{C66681DD-696A-466B-97D3-72AEA7D397CE}"/>
              </a:ext>
            </a:extLst>
          </p:cNvPr>
          <p:cNvSpPr/>
          <p:nvPr/>
        </p:nvSpPr>
        <p:spPr>
          <a:xfrm>
            <a:off x="880109" y="4354848"/>
            <a:ext cx="2368299"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Filiberto Escamilla </a:t>
            </a:r>
          </a:p>
          <a:p>
            <a:r>
              <a:rPr lang="en-US" sz="1050" b="1" dirty="0">
                <a:solidFill>
                  <a:schemeClr val="bg1"/>
                </a:solidFill>
              </a:rPr>
              <a:t>        Home &amp; Distribution, MTY MX</a:t>
            </a:r>
            <a:endParaRPr lang="en-US" sz="1000" dirty="0"/>
          </a:p>
        </p:txBody>
      </p:sp>
      <p:pic>
        <p:nvPicPr>
          <p:cNvPr id="340" name="Picture 339">
            <a:extLst>
              <a:ext uri="{FF2B5EF4-FFF2-40B4-BE49-F238E27FC236}">
                <a16:creationId xmlns:a16="http://schemas.microsoft.com/office/drawing/2014/main" id="{0B1F8C6A-F2D2-4120-BBE9-5A5E2D96D32D}"/>
              </a:ext>
            </a:extLst>
          </p:cNvPr>
          <p:cNvPicPr preferRelativeResize="0">
            <a:picLocks/>
          </p:cNvPicPr>
          <p:nvPr/>
        </p:nvPicPr>
        <p:blipFill>
          <a:blip r:embed="rId59"/>
          <a:stretch>
            <a:fillRect/>
          </a:stretch>
        </p:blipFill>
        <p:spPr>
          <a:xfrm>
            <a:off x="527607" y="4270705"/>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49" name="TextBox 348">
            <a:extLst>
              <a:ext uri="{FF2B5EF4-FFF2-40B4-BE49-F238E27FC236}">
                <a16:creationId xmlns:a16="http://schemas.microsoft.com/office/drawing/2014/main" id="{86025531-899F-444F-85B6-04A97DFBF73A}"/>
              </a:ext>
            </a:extLst>
          </p:cNvPr>
          <p:cNvSpPr txBox="1"/>
          <p:nvPr/>
        </p:nvSpPr>
        <p:spPr>
          <a:xfrm>
            <a:off x="5515341" y="1183984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00" dirty="0">
                <a:solidFill>
                  <a:schemeClr val="bg1"/>
                </a:solidFill>
              </a:rPr>
              <a:t>                                                                                                                                                                         </a:t>
            </a:r>
            <a:r>
              <a:rPr lang="en-US" sz="1200" b="1" dirty="0">
                <a:solidFill>
                  <a:schemeClr val="bg1"/>
                </a:solidFill>
              </a:rPr>
              <a:t>Sergio Castillo</a:t>
            </a:r>
          </a:p>
          <a:p>
            <a:r>
              <a:rPr lang="en-US" sz="900" b="1" dirty="0">
                <a:solidFill>
                  <a:schemeClr val="bg1"/>
                </a:solidFill>
              </a:rPr>
              <a:t>                 Electronics</a:t>
            </a:r>
            <a:r>
              <a:rPr lang="en-US" sz="1000" b="1" dirty="0">
                <a:solidFill>
                  <a:schemeClr val="bg1"/>
                </a:solidFill>
              </a:rPr>
              <a:t>, </a:t>
            </a:r>
            <a:r>
              <a:rPr lang="en-US" sz="900" b="1" dirty="0">
                <a:solidFill>
                  <a:schemeClr val="bg1"/>
                </a:solidFill>
              </a:rPr>
              <a:t>Prj Engr</a:t>
            </a:r>
            <a:r>
              <a:rPr lang="en-US" sz="900" dirty="0">
                <a:solidFill>
                  <a:schemeClr val="bg1"/>
                </a:solidFill>
              </a:rPr>
              <a:t>,</a:t>
            </a:r>
            <a:r>
              <a:rPr lang="en-US" sz="600" dirty="0">
                <a:solidFill>
                  <a:schemeClr val="bg1"/>
                </a:solidFill>
              </a:rPr>
              <a:t>PIIT</a:t>
            </a:r>
            <a:r>
              <a:rPr lang="en-US" sz="800" dirty="0">
                <a:solidFill>
                  <a:schemeClr val="bg1"/>
                </a:solidFill>
              </a:rPr>
              <a:t>,</a:t>
            </a:r>
          </a:p>
          <a:p>
            <a:r>
              <a:rPr lang="en-US" sz="800" dirty="0">
                <a:solidFill>
                  <a:schemeClr val="bg1"/>
                </a:solidFill>
              </a:rPr>
              <a:t>                   </a:t>
            </a:r>
            <a:r>
              <a:rPr lang="en-US" sz="700" dirty="0">
                <a:solidFill>
                  <a:schemeClr val="bg1"/>
                </a:solidFill>
              </a:rPr>
              <a:t>MTY</a:t>
            </a:r>
            <a:r>
              <a:rPr lang="en-US" sz="900" dirty="0">
                <a:solidFill>
                  <a:schemeClr val="bg1"/>
                </a:solidFill>
              </a:rPr>
              <a:t>,</a:t>
            </a:r>
            <a:r>
              <a:rPr lang="en-US" sz="700" dirty="0">
                <a:solidFill>
                  <a:schemeClr val="bg1"/>
                </a:solidFill>
              </a:rPr>
              <a:t>MEX</a:t>
            </a:r>
            <a:r>
              <a:rPr lang="en-US" sz="600" dirty="0">
                <a:solidFill>
                  <a:schemeClr val="bg1"/>
                </a:solidFill>
              </a:rPr>
              <a:t> </a:t>
            </a:r>
            <a:endParaRPr lang="en-US" sz="900" dirty="0">
              <a:solidFill>
                <a:schemeClr val="bg1"/>
              </a:solidFill>
            </a:endParaRPr>
          </a:p>
        </p:txBody>
      </p:sp>
      <p:pic>
        <p:nvPicPr>
          <p:cNvPr id="355" name="Picture 354">
            <a:extLst>
              <a:ext uri="{FF2B5EF4-FFF2-40B4-BE49-F238E27FC236}">
                <a16:creationId xmlns:a16="http://schemas.microsoft.com/office/drawing/2014/main" id="{7845A6B9-11B5-4769-8A98-074D6BE1ACFD}"/>
              </a:ext>
            </a:extLst>
          </p:cNvPr>
          <p:cNvPicPr preferRelativeResize="0">
            <a:picLocks/>
          </p:cNvPicPr>
          <p:nvPr/>
        </p:nvPicPr>
        <p:blipFill>
          <a:blip r:embed="rId60"/>
          <a:stretch>
            <a:fillRect/>
          </a:stretch>
        </p:blipFill>
        <p:spPr>
          <a:xfrm>
            <a:off x="5358785" y="11769277"/>
            <a:ext cx="667512" cy="786384"/>
          </a:xfrm>
          <a:prstGeom prst="flowChartConnector">
            <a:avLst/>
          </a:prstGeom>
        </p:spPr>
      </p:pic>
      <p:sp>
        <p:nvSpPr>
          <p:cNvPr id="358" name="TextBox 357">
            <a:extLst>
              <a:ext uri="{FF2B5EF4-FFF2-40B4-BE49-F238E27FC236}">
                <a16:creationId xmlns:a16="http://schemas.microsoft.com/office/drawing/2014/main" id="{7B4BC41E-C794-4DD3-8299-5D90D25B3A3B}"/>
              </a:ext>
            </a:extLst>
          </p:cNvPr>
          <p:cNvSpPr txBox="1"/>
          <p:nvPr/>
        </p:nvSpPr>
        <p:spPr>
          <a:xfrm>
            <a:off x="23574217" y="4924269"/>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Paola Gomez </a:t>
            </a:r>
          </a:p>
          <a:p>
            <a:r>
              <a:rPr lang="en-US" sz="800" b="1" dirty="0">
                <a:solidFill>
                  <a:schemeClr val="bg1"/>
                </a:solidFill>
              </a:rPr>
              <a:t>          </a:t>
            </a:r>
            <a:r>
              <a:rPr lang="en-US" sz="900" b="1" dirty="0">
                <a:solidFill>
                  <a:schemeClr val="bg1"/>
                </a:solidFill>
              </a:rPr>
              <a:t>NAM Idea Program Manager,</a:t>
            </a:r>
            <a:r>
              <a:rPr lang="en-US" sz="600" b="1" dirty="0">
                <a:solidFill>
                  <a:schemeClr val="bg1"/>
                </a:solidFill>
              </a:rPr>
              <a:t>Tlax,Mex </a:t>
            </a:r>
            <a:endParaRPr lang="en-US" sz="700" b="1" dirty="0">
              <a:solidFill>
                <a:schemeClr val="bg1"/>
              </a:solidFill>
            </a:endParaRPr>
          </a:p>
          <a:p>
            <a:r>
              <a:rPr lang="en-US" sz="1050" b="1" dirty="0">
                <a:solidFill>
                  <a:schemeClr val="bg1"/>
                </a:solidFill>
              </a:rPr>
              <a:t>        </a:t>
            </a:r>
            <a:r>
              <a:rPr lang="en-US" sz="1000" b="1" dirty="0">
                <a:solidFill>
                  <a:schemeClr val="bg1"/>
                </a:solidFill>
              </a:rPr>
              <a:t>Productivity ideas program</a:t>
            </a:r>
          </a:p>
          <a:p>
            <a:endParaRPr lang="en-US" sz="1050" b="1" dirty="0">
              <a:solidFill>
                <a:schemeClr val="bg1"/>
              </a:solidFill>
            </a:endParaRPr>
          </a:p>
        </p:txBody>
      </p:sp>
      <p:sp>
        <p:nvSpPr>
          <p:cNvPr id="361" name="TextBox 360">
            <a:extLst>
              <a:ext uri="{FF2B5EF4-FFF2-40B4-BE49-F238E27FC236}">
                <a16:creationId xmlns:a16="http://schemas.microsoft.com/office/drawing/2014/main" id="{AC3E77AF-0C96-4EF9-B0CC-F2CE1E22E154}"/>
              </a:ext>
            </a:extLst>
          </p:cNvPr>
          <p:cNvSpPr txBox="1"/>
          <p:nvPr/>
        </p:nvSpPr>
        <p:spPr>
          <a:xfrm>
            <a:off x="26359896" y="6561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Brenda Olmos</a:t>
            </a:r>
          </a:p>
          <a:p>
            <a:r>
              <a:rPr lang="en-US" sz="1200" b="1" dirty="0">
                <a:solidFill>
                  <a:schemeClr val="bg1"/>
                </a:solidFill>
              </a:rPr>
              <a:t>            </a:t>
            </a:r>
            <a:r>
              <a:rPr lang="en-US" sz="1050" b="1" dirty="0">
                <a:solidFill>
                  <a:schemeClr val="bg1"/>
                </a:solidFill>
              </a:rPr>
              <a:t>PS, MTY, MEX </a:t>
            </a:r>
          </a:p>
          <a:p>
            <a:r>
              <a:rPr lang="en-US" sz="1000" b="1" dirty="0">
                <a:solidFill>
                  <a:schemeClr val="bg1"/>
                </a:solidFill>
              </a:rPr>
              <a:t>              </a:t>
            </a:r>
            <a:r>
              <a:rPr lang="en-US" sz="900" b="1" dirty="0">
                <a:solidFill>
                  <a:schemeClr val="bg1"/>
                </a:solidFill>
              </a:rPr>
              <a:t>Purchasing Project Specialist</a:t>
            </a:r>
          </a:p>
          <a:p>
            <a:r>
              <a:rPr lang="en-US" sz="900" b="1" dirty="0">
                <a:solidFill>
                  <a:schemeClr val="bg1"/>
                </a:solidFill>
              </a:rPr>
              <a:t>                </a:t>
            </a:r>
          </a:p>
        </p:txBody>
      </p:sp>
      <p:sp>
        <p:nvSpPr>
          <p:cNvPr id="367" name="TextBox 366">
            <a:extLst>
              <a:ext uri="{FF2B5EF4-FFF2-40B4-BE49-F238E27FC236}">
                <a16:creationId xmlns:a16="http://schemas.microsoft.com/office/drawing/2014/main" id="{C0902B09-BCBE-4241-A739-4266CAE10A9B}"/>
              </a:ext>
            </a:extLst>
          </p:cNvPr>
          <p:cNvSpPr txBox="1"/>
          <p:nvPr/>
        </p:nvSpPr>
        <p:spPr>
          <a:xfrm>
            <a:off x="23581951" y="5953838"/>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Martha Razo</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69" name="Picture 368">
            <a:extLst>
              <a:ext uri="{FF2B5EF4-FFF2-40B4-BE49-F238E27FC236}">
                <a16:creationId xmlns:a16="http://schemas.microsoft.com/office/drawing/2014/main" id="{687A138E-C26B-496F-B980-242F9AB94C03}"/>
              </a:ext>
            </a:extLst>
          </p:cNvPr>
          <p:cNvPicPr preferRelativeResize="0">
            <a:picLocks/>
          </p:cNvPicPr>
          <p:nvPr/>
        </p:nvPicPr>
        <p:blipFill>
          <a:blip r:embed="rId61"/>
          <a:stretch>
            <a:fillRect/>
          </a:stretch>
        </p:blipFill>
        <p:spPr>
          <a:xfrm>
            <a:off x="23276687" y="4849015"/>
            <a:ext cx="667512" cy="786384"/>
          </a:xfrm>
          <a:prstGeom prst="flowChartConnector">
            <a:avLst/>
          </a:prstGeom>
        </p:spPr>
      </p:pic>
      <p:cxnSp>
        <p:nvCxnSpPr>
          <p:cNvPr id="408" name="Straight Arrow Connector 407">
            <a:extLst>
              <a:ext uri="{FF2B5EF4-FFF2-40B4-BE49-F238E27FC236}">
                <a16:creationId xmlns:a16="http://schemas.microsoft.com/office/drawing/2014/main" id="{7F1AC657-904A-4F2C-93DD-39449ADB6997}"/>
              </a:ext>
            </a:extLst>
          </p:cNvPr>
          <p:cNvCxnSpPr>
            <a:cxnSpLocks/>
            <a:endCxn id="7" idx="2"/>
          </p:cNvCxnSpPr>
          <p:nvPr/>
        </p:nvCxnSpPr>
        <p:spPr>
          <a:xfrm>
            <a:off x="7087390" y="6356081"/>
            <a:ext cx="27186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78" name="Picture 377">
            <a:extLst>
              <a:ext uri="{FF2B5EF4-FFF2-40B4-BE49-F238E27FC236}">
                <a16:creationId xmlns:a16="http://schemas.microsoft.com/office/drawing/2014/main" id="{1AC0F8A2-2D80-4CD5-BC38-03747E641E2F}"/>
              </a:ext>
            </a:extLst>
          </p:cNvPr>
          <p:cNvPicPr preferRelativeResize="0">
            <a:picLocks/>
          </p:cNvPicPr>
          <p:nvPr/>
        </p:nvPicPr>
        <p:blipFill rotWithShape="1">
          <a:blip r:embed="rId62" cstate="email">
            <a:extLst>
              <a:ext uri="{28A0092B-C50C-407E-A947-70E740481C1C}">
                <a14:useLocalDpi xmlns:a14="http://schemas.microsoft.com/office/drawing/2010/main" val="0"/>
              </a:ext>
            </a:extLst>
          </a:blip>
          <a:srcRect l="1049" t="21275" b="28801"/>
          <a:stretch/>
        </p:blipFill>
        <p:spPr>
          <a:xfrm>
            <a:off x="26238717" y="6502744"/>
            <a:ext cx="667512" cy="786384"/>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nvGrpSpPr>
          <p:cNvPr id="328" name="Group 327">
            <a:extLst>
              <a:ext uri="{FF2B5EF4-FFF2-40B4-BE49-F238E27FC236}">
                <a16:creationId xmlns:a16="http://schemas.microsoft.com/office/drawing/2014/main" id="{B223AEB1-D8F5-4039-A9C0-6E6A47E1F7C3}"/>
              </a:ext>
            </a:extLst>
          </p:cNvPr>
          <p:cNvGrpSpPr/>
          <p:nvPr/>
        </p:nvGrpSpPr>
        <p:grpSpPr>
          <a:xfrm>
            <a:off x="23305911" y="6846355"/>
            <a:ext cx="2642532" cy="786384"/>
            <a:chOff x="23791973" y="6423032"/>
            <a:chExt cx="2642532" cy="786384"/>
          </a:xfrm>
        </p:grpSpPr>
        <p:sp>
          <p:nvSpPr>
            <p:cNvPr id="329" name="TextBox 328">
              <a:extLst>
                <a:ext uri="{FF2B5EF4-FFF2-40B4-BE49-F238E27FC236}">
                  <a16:creationId xmlns:a16="http://schemas.microsoft.com/office/drawing/2014/main" id="{F24C57FA-C36F-402D-88C7-27E614AF787A}"/>
                </a:ext>
              </a:extLst>
            </p:cNvPr>
            <p:cNvSpPr txBox="1"/>
            <p:nvPr/>
          </p:nvSpPr>
          <p:spPr>
            <a:xfrm>
              <a:off x="24066209" y="648870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Jose Ignacio Acosta</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56" name="Picture 355">
              <a:extLst>
                <a:ext uri="{FF2B5EF4-FFF2-40B4-BE49-F238E27FC236}">
                  <a16:creationId xmlns:a16="http://schemas.microsoft.com/office/drawing/2014/main" id="{00E36445-E18F-45C5-88DD-4FC4EAF033B6}"/>
                </a:ext>
              </a:extLst>
            </p:cNvPr>
            <p:cNvPicPr preferRelativeResize="0">
              <a:picLocks/>
            </p:cNvPicPr>
            <p:nvPr/>
          </p:nvPicPr>
          <p:blipFill rotWithShape="1">
            <a:blip r:embed="rId36"/>
            <a:srcRect l="10563" t="32169" r="79236" b="45103"/>
            <a:stretch/>
          </p:blipFill>
          <p:spPr>
            <a:xfrm>
              <a:off x="23791973" y="6423032"/>
              <a:ext cx="667512" cy="786384"/>
            </a:xfrm>
            <a:prstGeom prst="ellipse">
              <a:avLst/>
            </a:prstGeom>
            <a:ln>
              <a:solidFill>
                <a:schemeClr val="accent1"/>
              </a:solidFill>
            </a:ln>
          </p:spPr>
        </p:pic>
      </p:grpSp>
      <p:pic>
        <p:nvPicPr>
          <p:cNvPr id="15" name="Picture 14">
            <a:extLst>
              <a:ext uri="{FF2B5EF4-FFF2-40B4-BE49-F238E27FC236}">
                <a16:creationId xmlns:a16="http://schemas.microsoft.com/office/drawing/2014/main" id="{391BDB81-A482-47F6-88D2-97EC3FDD971E}"/>
              </a:ext>
            </a:extLst>
          </p:cNvPr>
          <p:cNvPicPr preferRelativeResize="0">
            <a:picLocks/>
          </p:cNvPicPr>
          <p:nvPr/>
        </p:nvPicPr>
        <p:blipFill rotWithShape="1">
          <a:blip r:embed="rId63" cstate="email">
            <a:extLst>
              <a:ext uri="{28A0092B-C50C-407E-A947-70E740481C1C}">
                <a14:useLocalDpi xmlns:a14="http://schemas.microsoft.com/office/drawing/2010/main" val="0"/>
              </a:ext>
            </a:extLst>
          </a:blip>
          <a:srcRect t="3900" b="18613"/>
          <a:stretch/>
        </p:blipFill>
        <p:spPr>
          <a:xfrm>
            <a:off x="23295304" y="5888808"/>
            <a:ext cx="667512" cy="786384"/>
          </a:xfrm>
          <a:prstGeom prst="flowChartConnector">
            <a:avLst/>
          </a:prstGeom>
        </p:spPr>
      </p:pic>
      <p:pic>
        <p:nvPicPr>
          <p:cNvPr id="7" name="Picture 6">
            <a:extLst>
              <a:ext uri="{FF2B5EF4-FFF2-40B4-BE49-F238E27FC236}">
                <a16:creationId xmlns:a16="http://schemas.microsoft.com/office/drawing/2014/main" id="{8CBAC3EA-AF90-445A-A29B-91ED33747C9E}"/>
              </a:ext>
            </a:extLst>
          </p:cNvPr>
          <p:cNvPicPr preferRelativeResize="0">
            <a:picLocks/>
          </p:cNvPicPr>
          <p:nvPr/>
        </p:nvPicPr>
        <p:blipFill>
          <a:blip r:embed="rId64" cstate="email">
            <a:extLst>
              <a:ext uri="{28A0092B-C50C-407E-A947-70E740481C1C}">
                <a14:useLocalDpi xmlns:a14="http://schemas.microsoft.com/office/drawing/2010/main" val="0"/>
              </a:ext>
            </a:extLst>
          </a:blip>
          <a:stretch>
            <a:fillRect/>
          </a:stretch>
        </p:blipFill>
        <p:spPr>
          <a:xfrm>
            <a:off x="7346893" y="5962889"/>
            <a:ext cx="667512" cy="786384"/>
          </a:xfrm>
          <a:prstGeom prst="flowChartConnector">
            <a:avLst/>
          </a:prstGeom>
        </p:spPr>
      </p:pic>
      <p:sp>
        <p:nvSpPr>
          <p:cNvPr id="359" name="TextBox 358">
            <a:extLst>
              <a:ext uri="{FF2B5EF4-FFF2-40B4-BE49-F238E27FC236}">
                <a16:creationId xmlns:a16="http://schemas.microsoft.com/office/drawing/2014/main" id="{4736D658-F8FE-468D-848F-4E226B2CD881}"/>
              </a:ext>
            </a:extLst>
          </p:cNvPr>
          <p:cNvSpPr txBox="1"/>
          <p:nvPr/>
        </p:nvSpPr>
        <p:spPr>
          <a:xfrm>
            <a:off x="4610092" y="7772984"/>
            <a:ext cx="2368288"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300" dirty="0"/>
              <a:t>Selene Galvan </a:t>
            </a:r>
          </a:p>
          <a:p>
            <a:r>
              <a:rPr lang="en-US" sz="601" dirty="0"/>
              <a:t>                        </a:t>
            </a:r>
            <a:r>
              <a:rPr lang="en-US" sz="1000" dirty="0"/>
              <a:t>Project Manager, MTY MEX</a:t>
            </a:r>
          </a:p>
          <a:p>
            <a:r>
              <a:rPr lang="en-US" sz="1000" dirty="0"/>
              <a:t>    CoS (SBO-REB), QVE</a:t>
            </a:r>
          </a:p>
        </p:txBody>
      </p:sp>
      <p:pic>
        <p:nvPicPr>
          <p:cNvPr id="388" name="Picture 387">
            <a:extLst>
              <a:ext uri="{FF2B5EF4-FFF2-40B4-BE49-F238E27FC236}">
                <a16:creationId xmlns:a16="http://schemas.microsoft.com/office/drawing/2014/main" id="{30733D81-8002-475B-9E4B-43FDCAADCD28}"/>
              </a:ext>
            </a:extLst>
          </p:cNvPr>
          <p:cNvPicPr preferRelativeResize="0">
            <a:picLocks/>
          </p:cNvPicPr>
          <p:nvPr/>
        </p:nvPicPr>
        <p:blipFill rotWithShape="1">
          <a:blip r:embed="rId36"/>
          <a:srcRect l="10563" t="32169" r="79236" b="45103"/>
          <a:stretch/>
        </p:blipFill>
        <p:spPr>
          <a:xfrm>
            <a:off x="4460535" y="7702361"/>
            <a:ext cx="667512" cy="786384"/>
          </a:xfrm>
          <a:prstGeom prst="ellipse">
            <a:avLst/>
          </a:prstGeom>
          <a:ln>
            <a:solidFill>
              <a:schemeClr val="accent2">
                <a:lumMod val="20000"/>
                <a:lumOff val="80000"/>
              </a:schemeClr>
            </a:solidFill>
          </a:ln>
        </p:spPr>
      </p:pic>
      <p:pic>
        <p:nvPicPr>
          <p:cNvPr id="1026" name="Picture 2" descr="https://ids.se.com/image/user_male_portrait?img_id=8676182&amp;img_id_token=vKCkK0kjApmZQCRbq9hWZKt5%2FOI%3D&amp;t=1575037869705">
            <a:extLst>
              <a:ext uri="{FF2B5EF4-FFF2-40B4-BE49-F238E27FC236}">
                <a16:creationId xmlns:a16="http://schemas.microsoft.com/office/drawing/2014/main" id="{8F1C0374-98CB-493A-A1A3-5EB395F9E6D7}"/>
              </a:ext>
            </a:extLst>
          </p:cNvPr>
          <p:cNvPicPr preferRelativeResize="0">
            <a:picLocks noChangeArrowheads="1"/>
          </p:cNvPicPr>
          <p:nvPr/>
        </p:nvPicPr>
        <p:blipFill>
          <a:blip r:embed="rId65" cstate="email">
            <a:extLst>
              <a:ext uri="{28A0092B-C50C-407E-A947-70E740481C1C}">
                <a14:useLocalDpi xmlns:a14="http://schemas.microsoft.com/office/drawing/2010/main" val="0"/>
              </a:ext>
            </a:extLst>
          </a:blip>
          <a:srcRect/>
          <a:stretch>
            <a:fillRect/>
          </a:stretch>
        </p:blipFill>
        <p:spPr bwMode="auto">
          <a:xfrm>
            <a:off x="4465310" y="7698795"/>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364" name="Picture 363">
            <a:extLst>
              <a:ext uri="{FF2B5EF4-FFF2-40B4-BE49-F238E27FC236}">
                <a16:creationId xmlns:a16="http://schemas.microsoft.com/office/drawing/2014/main" id="{B58D9BF1-A973-48CF-8969-EDC473FBD043}"/>
              </a:ext>
            </a:extLst>
          </p:cNvPr>
          <p:cNvPicPr preferRelativeResize="0">
            <a:picLocks/>
          </p:cNvPicPr>
          <p:nvPr/>
        </p:nvPicPr>
        <p:blipFill rotWithShape="1">
          <a:blip r:embed="rId36"/>
          <a:srcRect l="10563" t="32169" r="79236" b="45103"/>
          <a:stretch/>
        </p:blipFill>
        <p:spPr>
          <a:xfrm>
            <a:off x="20518016" y="6732597"/>
            <a:ext cx="667512" cy="786384"/>
          </a:xfrm>
          <a:prstGeom prst="ellipse">
            <a:avLst/>
          </a:prstGeom>
          <a:ln>
            <a:solidFill>
              <a:schemeClr val="accent1"/>
            </a:solidFill>
          </a:ln>
        </p:spPr>
      </p:pic>
      <p:sp>
        <p:nvSpPr>
          <p:cNvPr id="374" name="TextBox 373">
            <a:extLst>
              <a:ext uri="{FF2B5EF4-FFF2-40B4-BE49-F238E27FC236}">
                <a16:creationId xmlns:a16="http://schemas.microsoft.com/office/drawing/2014/main" id="{26E64C9A-62A1-4FB7-AB8B-E49A8A82ACD5}"/>
              </a:ext>
            </a:extLst>
          </p:cNvPr>
          <p:cNvSpPr txBox="1"/>
          <p:nvPr/>
        </p:nvSpPr>
        <p:spPr>
          <a:xfrm>
            <a:off x="10993048" y="7168267"/>
            <a:ext cx="2368296" cy="600293"/>
          </a:xfrm>
          <a:prstGeom prst="rect">
            <a:avLst/>
          </a:prstGeom>
          <a:solidFill>
            <a:srgbClr val="30B23F"/>
          </a:solidFill>
          <a:ln>
            <a:solidFill>
              <a:schemeClr val="accent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S</a:t>
            </a:r>
            <a:r>
              <a:rPr lang="en-US" sz="1200" b="1" dirty="0">
                <a:solidFill>
                  <a:schemeClr val="bg1"/>
                </a:solidFill>
              </a:rPr>
              <a:t>onia Irasema Arzola</a:t>
            </a:r>
            <a:endParaRPr lang="en-US" sz="1400" b="1" dirty="0">
              <a:solidFill>
                <a:schemeClr val="bg1"/>
              </a:solidFill>
            </a:endParaRPr>
          </a:p>
          <a:p>
            <a:r>
              <a:rPr lang="en-US" sz="1001" b="1" dirty="0">
                <a:solidFill>
                  <a:schemeClr val="bg1"/>
                </a:solidFill>
              </a:rPr>
              <a:t>           </a:t>
            </a:r>
            <a:r>
              <a:rPr lang="en-US" sz="900" b="1" dirty="0">
                <a:solidFill>
                  <a:schemeClr val="bg1"/>
                </a:solidFill>
              </a:rPr>
              <a:t>Project Manager, MTY MEX</a:t>
            </a:r>
          </a:p>
          <a:p>
            <a:r>
              <a:rPr lang="en-US" sz="900" b="1" dirty="0">
                <a:solidFill>
                  <a:schemeClr val="bg1"/>
                </a:solidFill>
              </a:rPr>
              <a:t>            CoS (SBO-REB), QVE</a:t>
            </a:r>
            <a:endParaRPr lang="en-US" sz="900" dirty="0">
              <a:solidFill>
                <a:schemeClr val="bg1"/>
              </a:solidFill>
            </a:endParaRPr>
          </a:p>
        </p:txBody>
      </p:sp>
      <p:pic>
        <p:nvPicPr>
          <p:cNvPr id="382" name="Picture 381">
            <a:extLst>
              <a:ext uri="{FF2B5EF4-FFF2-40B4-BE49-F238E27FC236}">
                <a16:creationId xmlns:a16="http://schemas.microsoft.com/office/drawing/2014/main" id="{3DCF1326-897A-444E-8586-4856C391D095}"/>
              </a:ext>
            </a:extLst>
          </p:cNvPr>
          <p:cNvPicPr preferRelativeResize="0">
            <a:picLocks/>
          </p:cNvPicPr>
          <p:nvPr/>
        </p:nvPicPr>
        <p:blipFill rotWithShape="1">
          <a:blip r:embed="rId66"/>
          <a:srcRect l="8650" t="74728" r="88473" b="14315"/>
          <a:stretch/>
        </p:blipFill>
        <p:spPr>
          <a:xfrm>
            <a:off x="10723708" y="7082283"/>
            <a:ext cx="667512" cy="786383"/>
          </a:xfrm>
          <a:prstGeom prst="ellipse">
            <a:avLst/>
          </a:prstGeom>
        </p:spPr>
      </p:pic>
      <p:sp>
        <p:nvSpPr>
          <p:cNvPr id="325" name="TextBox 324">
            <a:extLst>
              <a:ext uri="{FF2B5EF4-FFF2-40B4-BE49-F238E27FC236}">
                <a16:creationId xmlns:a16="http://schemas.microsoft.com/office/drawing/2014/main" id="{E8C2559F-92CD-4BAF-86C7-04C46116F7E5}"/>
              </a:ext>
            </a:extLst>
          </p:cNvPr>
          <p:cNvSpPr txBox="1"/>
          <p:nvPr/>
        </p:nvSpPr>
        <p:spPr>
          <a:xfrm>
            <a:off x="29182286" y="656825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66" name="Picture 365">
            <a:extLst>
              <a:ext uri="{FF2B5EF4-FFF2-40B4-BE49-F238E27FC236}">
                <a16:creationId xmlns:a16="http://schemas.microsoft.com/office/drawing/2014/main" id="{3F6BC96E-F18D-43AA-AAA5-AE0D5623CB82}"/>
              </a:ext>
            </a:extLst>
          </p:cNvPr>
          <p:cNvPicPr preferRelativeResize="0">
            <a:picLocks/>
          </p:cNvPicPr>
          <p:nvPr/>
        </p:nvPicPr>
        <p:blipFill rotWithShape="1">
          <a:blip r:embed="rId36"/>
          <a:srcRect l="10563" t="32169" r="79236" b="45103"/>
          <a:stretch/>
        </p:blipFill>
        <p:spPr>
          <a:xfrm>
            <a:off x="29039608" y="6479851"/>
            <a:ext cx="667512" cy="786384"/>
          </a:xfrm>
          <a:prstGeom prst="ellipse">
            <a:avLst/>
          </a:prstGeom>
          <a:ln>
            <a:solidFill>
              <a:schemeClr val="accent1"/>
            </a:solidFill>
          </a:ln>
        </p:spPr>
      </p:pic>
      <p:sp>
        <p:nvSpPr>
          <p:cNvPr id="393" name="TextBox 392">
            <a:extLst>
              <a:ext uri="{FF2B5EF4-FFF2-40B4-BE49-F238E27FC236}">
                <a16:creationId xmlns:a16="http://schemas.microsoft.com/office/drawing/2014/main" id="{25098C53-468B-485D-8A76-1BE78C9FEE0C}"/>
              </a:ext>
            </a:extLst>
          </p:cNvPr>
          <p:cNvSpPr txBox="1"/>
          <p:nvPr/>
        </p:nvSpPr>
        <p:spPr>
          <a:xfrm>
            <a:off x="25661173" y="1256877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99" name="Picture 398">
            <a:extLst>
              <a:ext uri="{FF2B5EF4-FFF2-40B4-BE49-F238E27FC236}">
                <a16:creationId xmlns:a16="http://schemas.microsoft.com/office/drawing/2014/main" id="{A0282317-3A24-4CDE-A865-13F4FE1475A6}"/>
              </a:ext>
            </a:extLst>
          </p:cNvPr>
          <p:cNvPicPr preferRelativeResize="0">
            <a:picLocks/>
          </p:cNvPicPr>
          <p:nvPr/>
        </p:nvPicPr>
        <p:blipFill rotWithShape="1">
          <a:blip r:embed="rId36"/>
          <a:srcRect l="10563" t="32169" r="79236" b="45103"/>
          <a:stretch/>
        </p:blipFill>
        <p:spPr>
          <a:xfrm>
            <a:off x="25526318" y="12502718"/>
            <a:ext cx="667512" cy="786384"/>
          </a:xfrm>
          <a:prstGeom prst="ellipse">
            <a:avLst/>
          </a:prstGeom>
          <a:ln>
            <a:solidFill>
              <a:schemeClr val="accent2">
                <a:lumMod val="20000"/>
                <a:lumOff val="80000"/>
              </a:schemeClr>
            </a:solidFill>
          </a:ln>
        </p:spPr>
      </p:pic>
      <p:cxnSp>
        <p:nvCxnSpPr>
          <p:cNvPr id="400" name="Straight Arrow Connector 399">
            <a:extLst>
              <a:ext uri="{FF2B5EF4-FFF2-40B4-BE49-F238E27FC236}">
                <a16:creationId xmlns:a16="http://schemas.microsoft.com/office/drawing/2014/main" id="{2B0EADA3-3DE6-4E45-BC6E-91F9C9527F04}"/>
              </a:ext>
            </a:extLst>
          </p:cNvPr>
          <p:cNvCxnSpPr>
            <a:cxnSpLocks/>
          </p:cNvCxnSpPr>
          <p:nvPr/>
        </p:nvCxnSpPr>
        <p:spPr>
          <a:xfrm>
            <a:off x="25234697" y="12882803"/>
            <a:ext cx="29171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5" name="TextBox 724">
            <a:extLst>
              <a:ext uri="{FF2B5EF4-FFF2-40B4-BE49-F238E27FC236}">
                <a16:creationId xmlns:a16="http://schemas.microsoft.com/office/drawing/2014/main" id="{0B9D56DF-8D13-4715-A257-71D3FEAA9AAF}"/>
              </a:ext>
            </a:extLst>
          </p:cNvPr>
          <p:cNvSpPr txBox="1"/>
          <p:nvPr/>
        </p:nvSpPr>
        <p:spPr>
          <a:xfrm>
            <a:off x="7505669" y="7761481"/>
            <a:ext cx="2368294"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Scarlett Lezama</a:t>
            </a:r>
            <a:endParaRPr lang="en-US" sz="1001" dirty="0"/>
          </a:p>
          <a:p>
            <a:pPr algn="l"/>
            <a:r>
              <a:rPr lang="en-US" dirty="0"/>
              <a:t>              Procurement-Direct Purchasing </a:t>
            </a:r>
          </a:p>
          <a:p>
            <a:pPr algn="l"/>
            <a:r>
              <a:rPr lang="en-US" dirty="0"/>
              <a:t>              Intern, MTY, MEX </a:t>
            </a:r>
            <a:endParaRPr lang="en-US" sz="1000" dirty="0"/>
          </a:p>
        </p:txBody>
      </p:sp>
      <p:cxnSp>
        <p:nvCxnSpPr>
          <p:cNvPr id="729" name="Straight Arrow Connector 728">
            <a:extLst>
              <a:ext uri="{FF2B5EF4-FFF2-40B4-BE49-F238E27FC236}">
                <a16:creationId xmlns:a16="http://schemas.microsoft.com/office/drawing/2014/main" id="{FC960CC1-0917-415D-AD75-EC6C7CDE90FC}"/>
              </a:ext>
            </a:extLst>
          </p:cNvPr>
          <p:cNvCxnSpPr>
            <a:cxnSpLocks/>
          </p:cNvCxnSpPr>
          <p:nvPr/>
        </p:nvCxnSpPr>
        <p:spPr>
          <a:xfrm>
            <a:off x="7084156" y="8142250"/>
            <a:ext cx="258124" cy="10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8" name="Picture 2" descr="https://ids.se.com/image/user_male_portrait?img_id=9040292&amp;img_id_token=otApem%2BE4QAs0tihbknO%2BHTHP%2FI%3D&amp;t=1575646699744">
            <a:extLst>
              <a:ext uri="{FF2B5EF4-FFF2-40B4-BE49-F238E27FC236}">
                <a16:creationId xmlns:a16="http://schemas.microsoft.com/office/drawing/2014/main" id="{33162075-B76B-4CA0-8A1A-8F1975E01064}"/>
              </a:ext>
            </a:extLst>
          </p:cNvPr>
          <p:cNvPicPr preferRelativeResize="0">
            <a:picLocks noChangeArrowheads="1"/>
          </p:cNvPicPr>
          <p:nvPr/>
        </p:nvPicPr>
        <p:blipFill rotWithShape="1">
          <a:blip r:embed="rId67" cstate="email">
            <a:extLst>
              <a:ext uri="{28A0092B-C50C-407E-A947-70E740481C1C}">
                <a14:useLocalDpi xmlns:a14="http://schemas.microsoft.com/office/drawing/2010/main" val="0"/>
              </a:ext>
            </a:extLst>
          </a:blip>
          <a:srcRect l="10121" t="22579" r="20073" b="14404"/>
          <a:stretch/>
        </p:blipFill>
        <p:spPr bwMode="auto">
          <a:xfrm>
            <a:off x="7355194" y="7706255"/>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324" name="Picture 2" descr="https://ids.se.com/image/user_male_portrait?img_id=8132226&amp;img_id_token=3bjM6mtuNLdKEdba9qB23DHq8g8%3D&amp;t=1575652563667">
            <a:extLst>
              <a:ext uri="{FF2B5EF4-FFF2-40B4-BE49-F238E27FC236}">
                <a16:creationId xmlns:a16="http://schemas.microsoft.com/office/drawing/2014/main" id="{4525597D-B7EB-4644-8363-F29C661A5912}"/>
              </a:ext>
            </a:extLst>
          </p:cNvPr>
          <p:cNvPicPr preferRelativeResize="0">
            <a:picLocks noChangeArrowheads="1"/>
          </p:cNvPicPr>
          <p:nvPr/>
        </p:nvPicPr>
        <p:blipFill>
          <a:blip r:embed="rId68" cstate="email">
            <a:extLst>
              <a:ext uri="{28A0092B-C50C-407E-A947-70E740481C1C}">
                <a14:useLocalDpi xmlns:a14="http://schemas.microsoft.com/office/drawing/2010/main" val="0"/>
              </a:ext>
            </a:extLst>
          </a:blip>
          <a:srcRect/>
          <a:stretch>
            <a:fillRect/>
          </a:stretch>
        </p:blipFill>
        <p:spPr bwMode="auto">
          <a:xfrm>
            <a:off x="8408980" y="10918150"/>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4" name="Picture 2" descr="https://ids.se.com/image/user_male_portrait?img_id=9369120&amp;img_id_token=6h5wCMYd7U9IQ%2BveP%2B0Wq4y0WNA%3D&amp;t=1575902206219">
            <a:extLst>
              <a:ext uri="{FF2B5EF4-FFF2-40B4-BE49-F238E27FC236}">
                <a16:creationId xmlns:a16="http://schemas.microsoft.com/office/drawing/2014/main" id="{5863F826-E4FA-4AB9-8029-547147E1CD0E}"/>
              </a:ext>
            </a:extLst>
          </p:cNvPr>
          <p:cNvPicPr preferRelativeResize="0">
            <a:picLocks noChangeArrowheads="1"/>
          </p:cNvPicPr>
          <p:nvPr/>
        </p:nvPicPr>
        <p:blipFill rotWithShape="1">
          <a:blip r:embed="rId69" cstate="email">
            <a:extLst>
              <a:ext uri="{28A0092B-C50C-407E-A947-70E740481C1C}">
                <a14:useLocalDpi xmlns:a14="http://schemas.microsoft.com/office/drawing/2010/main" val="0"/>
              </a:ext>
            </a:extLst>
          </a:blip>
          <a:srcRect l="7238" t="13454" r="14272" b="2697"/>
          <a:stretch/>
        </p:blipFill>
        <p:spPr bwMode="auto">
          <a:xfrm>
            <a:off x="23308771" y="6849901"/>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19" name="Oval 318">
            <a:extLst>
              <a:ext uri="{FF2B5EF4-FFF2-40B4-BE49-F238E27FC236}">
                <a16:creationId xmlns:a16="http://schemas.microsoft.com/office/drawing/2014/main" id="{4B1C8807-BEB3-4A11-9271-63F479F53D53}"/>
              </a:ext>
            </a:extLst>
          </p:cNvPr>
          <p:cNvSpPr/>
          <p:nvPr/>
        </p:nvSpPr>
        <p:spPr>
          <a:xfrm>
            <a:off x="8422702" y="12656257"/>
            <a:ext cx="667512" cy="786384"/>
          </a:xfrm>
          <a:prstGeom prst="ellipse">
            <a:avLst/>
          </a:prstGeom>
          <a:blipFill rotWithShape="1">
            <a:blip r:embed="rId70"/>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16" name="TextBox 315">
            <a:extLst>
              <a:ext uri="{FF2B5EF4-FFF2-40B4-BE49-F238E27FC236}">
                <a16:creationId xmlns:a16="http://schemas.microsoft.com/office/drawing/2014/main" id="{4B54C592-6767-4BD7-8009-F29E14C05A76}"/>
              </a:ext>
            </a:extLst>
          </p:cNvPr>
          <p:cNvSpPr txBox="1"/>
          <p:nvPr/>
        </p:nvSpPr>
        <p:spPr>
          <a:xfrm>
            <a:off x="8629540" y="1008080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pt-BR" sz="700" dirty="0">
                <a:solidFill>
                  <a:schemeClr val="bg1"/>
                </a:solidFill>
              </a:rPr>
              <a:t>                        </a:t>
            </a:r>
          </a:p>
          <a:p>
            <a:r>
              <a:rPr lang="pt-BR" sz="700" dirty="0">
                <a:solidFill>
                  <a:schemeClr val="bg1"/>
                </a:solidFill>
              </a:rPr>
              <a:t>                 </a:t>
            </a:r>
            <a:r>
              <a:rPr lang="pt-BR" sz="1200" b="1" dirty="0">
                <a:solidFill>
                  <a:schemeClr val="bg1"/>
                </a:solidFill>
              </a:rPr>
              <a:t>Lesli Rodriguez</a:t>
            </a:r>
          </a:p>
          <a:p>
            <a:r>
              <a:rPr lang="pt-BR" sz="700" dirty="0">
                <a:solidFill>
                  <a:schemeClr val="bg1"/>
                </a:solidFill>
              </a:rPr>
              <a:t>                  </a:t>
            </a:r>
            <a:r>
              <a:rPr lang="pt-BR" sz="1000" dirty="0">
                <a:solidFill>
                  <a:schemeClr val="bg1"/>
                </a:solidFill>
              </a:rPr>
              <a:t>Elec-Mech Prj Engr </a:t>
            </a:r>
            <a:r>
              <a:rPr lang="pt-BR" sz="700" dirty="0">
                <a:solidFill>
                  <a:schemeClr val="bg1"/>
                </a:solidFill>
              </a:rPr>
              <a:t>MTY MEX</a:t>
            </a:r>
            <a:endParaRPr lang="en-US" sz="700" dirty="0">
              <a:solidFill>
                <a:schemeClr val="bg1"/>
              </a:solidFill>
            </a:endParaRPr>
          </a:p>
        </p:txBody>
      </p:sp>
      <p:cxnSp>
        <p:nvCxnSpPr>
          <p:cNvPr id="317" name="Straight Arrow Connector 316">
            <a:extLst>
              <a:ext uri="{FF2B5EF4-FFF2-40B4-BE49-F238E27FC236}">
                <a16:creationId xmlns:a16="http://schemas.microsoft.com/office/drawing/2014/main" id="{FEEAD5AF-6C08-4F9B-9921-52D13B622867}"/>
              </a:ext>
            </a:extLst>
          </p:cNvPr>
          <p:cNvCxnSpPr>
            <a:cxnSpLocks/>
          </p:cNvCxnSpPr>
          <p:nvPr/>
        </p:nvCxnSpPr>
        <p:spPr>
          <a:xfrm>
            <a:off x="8181724" y="10457228"/>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3" name="Oval 322">
            <a:extLst>
              <a:ext uri="{FF2B5EF4-FFF2-40B4-BE49-F238E27FC236}">
                <a16:creationId xmlns:a16="http://schemas.microsoft.com/office/drawing/2014/main" id="{BAABD7CE-02B2-4BE9-B6B2-394540135025}"/>
              </a:ext>
            </a:extLst>
          </p:cNvPr>
          <p:cNvSpPr/>
          <p:nvPr/>
        </p:nvSpPr>
        <p:spPr>
          <a:xfrm>
            <a:off x="8422300" y="10031673"/>
            <a:ext cx="667512" cy="786384"/>
          </a:xfrm>
          <a:prstGeom prst="ellipse">
            <a:avLst/>
          </a:prstGeom>
          <a:blipFill rotWithShape="1">
            <a:blip r:embed="rId71"/>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65" name="TextBox 364">
            <a:extLst>
              <a:ext uri="{FF2B5EF4-FFF2-40B4-BE49-F238E27FC236}">
                <a16:creationId xmlns:a16="http://schemas.microsoft.com/office/drawing/2014/main" id="{9AC11902-C4F7-47F1-97F4-9F9BBF8AAD1E}"/>
              </a:ext>
            </a:extLst>
          </p:cNvPr>
          <p:cNvSpPr txBox="1"/>
          <p:nvPr/>
        </p:nvSpPr>
        <p:spPr>
          <a:xfrm>
            <a:off x="2470968" y="1274581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00" b="1" dirty="0">
                <a:solidFill>
                  <a:schemeClr val="bg1"/>
                </a:solidFill>
              </a:rPr>
              <a:t>                                                                                                                                                   </a:t>
            </a:r>
            <a:r>
              <a:rPr lang="en-US" sz="800" b="1" dirty="0">
                <a:solidFill>
                  <a:schemeClr val="bg1"/>
                </a:solidFill>
              </a:rPr>
              <a:t>Elec-Mech Sr Eng. PIIT MTY, MEX</a:t>
            </a:r>
            <a:endParaRPr lang="en-US" sz="1001" b="1" dirty="0">
              <a:solidFill>
                <a:schemeClr val="bg1"/>
              </a:solidFill>
            </a:endParaRPr>
          </a:p>
          <a:p>
            <a:r>
              <a:rPr lang="en-US" sz="1001" b="1" dirty="0">
                <a:solidFill>
                  <a:schemeClr val="bg1"/>
                </a:solidFill>
              </a:rPr>
              <a:t>             CoS &amp; Core Team Member </a:t>
            </a:r>
          </a:p>
        </p:txBody>
      </p:sp>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72" cstate="email">
            <a:extLst>
              <a:ext uri="{28A0092B-C50C-407E-A947-70E740481C1C}">
                <a14:useLocalDpi xmlns:a14="http://schemas.microsoft.com/office/drawing/2010/main" val="0"/>
              </a:ext>
            </a:extLst>
          </a:blip>
          <a:srcRect/>
          <a:stretch>
            <a:fillRect/>
          </a:stretch>
        </p:blipFill>
        <p:spPr bwMode="auto">
          <a:xfrm>
            <a:off x="2329679" y="126889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381" name="Straight Arrow Connector 380">
            <a:extLst>
              <a:ext uri="{FF2B5EF4-FFF2-40B4-BE49-F238E27FC236}">
                <a16:creationId xmlns:a16="http://schemas.microsoft.com/office/drawing/2014/main" id="{A961912A-2782-4AB0-A9E1-71AA9C1EBE69}"/>
              </a:ext>
            </a:extLst>
          </p:cNvPr>
          <p:cNvCxnSpPr>
            <a:cxnSpLocks/>
          </p:cNvCxnSpPr>
          <p:nvPr/>
        </p:nvCxnSpPr>
        <p:spPr>
          <a:xfrm>
            <a:off x="11163808" y="12184732"/>
            <a:ext cx="2218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9650533" y="14279571"/>
            <a:ext cx="1839915" cy="92461"/>
          </a:xfrm>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a:xfrm>
            <a:off x="4416379" y="14279571"/>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71627F-EA25-4B5F-AA2C-94EF8237760A}"/>
              </a:ext>
            </a:extLst>
          </p:cNvPr>
          <p:cNvSpPr txBox="1"/>
          <p:nvPr/>
        </p:nvSpPr>
        <p:spPr>
          <a:xfrm>
            <a:off x="10311718"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497948" y="5797071"/>
            <a:ext cx="5906"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1176588"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31285BB1-B4AA-48DA-A278-460C5B7266B0}"/>
              </a:ext>
            </a:extLst>
          </p:cNvPr>
          <p:cNvGrpSpPr/>
          <p:nvPr/>
        </p:nvGrpSpPr>
        <p:grpSpPr>
          <a:xfrm>
            <a:off x="5056172" y="2862766"/>
            <a:ext cx="23158772" cy="8932268"/>
            <a:chOff x="4280156" y="2875513"/>
            <a:chExt cx="23158772" cy="8932268"/>
          </a:xfrm>
        </p:grpSpPr>
        <p:sp>
          <p:nvSpPr>
            <p:cNvPr id="2" name="TextBox 1">
              <a:extLst>
                <a:ext uri="{FF2B5EF4-FFF2-40B4-BE49-F238E27FC236}">
                  <a16:creationId xmlns:a16="http://schemas.microsoft.com/office/drawing/2014/main" id="{2823A24A-7448-4DBD-8983-EA71ED990F1C}"/>
                </a:ext>
              </a:extLst>
            </p:cNvPr>
            <p:cNvSpPr txBox="1"/>
            <p:nvPr/>
          </p:nvSpPr>
          <p:spPr>
            <a:xfrm>
              <a:off x="11897163" y="3048157"/>
              <a:ext cx="7406640" cy="16733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600" b="1" dirty="0">
                  <a:solidFill>
                    <a:schemeClr val="bg1"/>
                  </a:solidFill>
                </a:rPr>
                <a:t>Horacio Galicia</a:t>
              </a:r>
              <a:endParaRPr lang="en-US" sz="3547" b="1" dirty="0">
                <a:solidFill>
                  <a:schemeClr val="bg1"/>
                </a:solidFill>
              </a:endParaRPr>
            </a:p>
            <a:p>
              <a:r>
                <a:rPr lang="en-US" sz="2800" b="1" dirty="0">
                  <a:solidFill>
                    <a:schemeClr val="bg1"/>
                  </a:solidFill>
                </a:rPr>
                <a:t>            Director Transformation, MTY ,MEX</a:t>
              </a: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2" idx="2"/>
            </p:cNvCxnSpPr>
            <p:nvPr/>
          </p:nvCxnSpPr>
          <p:spPr>
            <a:xfrm flipV="1">
              <a:off x="15600483" y="4721509"/>
              <a:ext cx="0" cy="107556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0156" y="5797071"/>
              <a:ext cx="940022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0156" y="5797071"/>
              <a:ext cx="0"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7" idx="2"/>
            </p:cNvCxnSpPr>
            <p:nvPr/>
          </p:nvCxnSpPr>
          <p:spPr>
            <a:xfrm>
              <a:off x="4280156" y="7676697"/>
              <a:ext cx="8646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280156" y="10733169"/>
              <a:ext cx="87829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672069" y="5797071"/>
              <a:ext cx="50666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0224312" y="6762927"/>
              <a:ext cx="72146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800" b="1" dirty="0">
                  <a:solidFill>
                    <a:schemeClr val="bg1"/>
                  </a:solidFill>
                </a:rPr>
                <a:t>Industry, Digital Energy &amp; IT, </a:t>
              </a:r>
              <a:endParaRPr lang="en-US" sz="2956" b="1" dirty="0">
                <a:solidFill>
                  <a:schemeClr val="bg1"/>
                </a:solidFill>
              </a:endParaRP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5935262" y="6762219"/>
              <a:ext cx="72146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b">
              <a:spAutoFit/>
            </a:bodyPr>
            <a:lstStyle/>
            <a:p>
              <a:r>
                <a:rPr lang="en-US" sz="4138" b="1" dirty="0">
                  <a:solidFill>
                    <a:schemeClr val="bg1"/>
                  </a:solidFill>
                </a:rPr>
                <a:t>          </a:t>
              </a:r>
              <a:r>
                <a:rPr lang="en-US" sz="3547" b="1" dirty="0">
                  <a:solidFill>
                    <a:schemeClr val="bg1"/>
                  </a:solidFill>
                </a:rPr>
                <a:t>Karthik Machiraju</a:t>
              </a:r>
            </a:p>
            <a:p>
              <a:r>
                <a:rPr lang="en-US" sz="3547" b="1" dirty="0">
                  <a:solidFill>
                    <a:schemeClr val="bg1"/>
                  </a:solidFill>
                </a:rPr>
                <a:t>           </a:t>
              </a:r>
              <a:r>
                <a:rPr lang="en-US" sz="2800" b="1" dirty="0">
                  <a:solidFill>
                    <a:schemeClr val="bg1"/>
                  </a:solidFill>
                </a:rPr>
                <a:t>Power Products, Erlanger, KT</a:t>
              </a:r>
            </a:p>
            <a:p>
              <a:r>
                <a:rPr lang="en-US" sz="2956" dirty="0">
                  <a:solidFill>
                    <a:schemeClr val="bg1"/>
                  </a:solidFill>
                </a:rPr>
                <a:t>	</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5935262" y="9755406"/>
              <a:ext cx="72146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Filiberto Escamilla</a:t>
              </a:r>
            </a:p>
            <a:p>
              <a:r>
                <a:rPr lang="es-MX" sz="3200" b="1" dirty="0" err="1">
                  <a:solidFill>
                    <a:schemeClr val="bg1"/>
                  </a:solidFill>
                </a:rPr>
                <a:t>ee</a:t>
              </a:r>
              <a:r>
                <a:rPr lang="en-US" sz="2800" b="1" dirty="0">
                  <a:solidFill>
                    <a:schemeClr val="bg1"/>
                  </a:solidFill>
                </a:rPr>
                <a:t>	Home &amp; Distribution, MTY MX  </a:t>
              </a:r>
              <a:endParaRPr lang="en-US" sz="2800" dirty="0">
                <a:solidFill>
                  <a:schemeClr val="bg1"/>
                </a:solidFill>
              </a:endParaRPr>
            </a:p>
          </p:txBody>
        </p:sp>
        <p:cxnSp>
          <p:nvCxnSpPr>
            <p:cNvPr id="47" name="Straight Arrow Connector 46">
              <a:extLst>
                <a:ext uri="{FF2B5EF4-FFF2-40B4-BE49-F238E27FC236}">
                  <a16:creationId xmlns:a16="http://schemas.microsoft.com/office/drawing/2014/main" id="{77344336-6A1D-48CD-87AD-FE2646403DA0}"/>
                </a:ext>
              </a:extLst>
            </p:cNvPr>
            <p:cNvCxnSpPr>
              <a:cxnSpLocks/>
              <a:endCxn id="9" idx="2"/>
            </p:cNvCxnSpPr>
            <p:nvPr/>
          </p:nvCxnSpPr>
          <p:spPr>
            <a:xfrm>
              <a:off x="18713977" y="7591203"/>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a:endCxn id="33" idx="2"/>
            </p:cNvCxnSpPr>
            <p:nvPr/>
          </p:nvCxnSpPr>
          <p:spPr>
            <a:xfrm>
              <a:off x="18713977" y="10755104"/>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3"/>
            <a:stretch>
              <a:fillRect/>
            </a:stretch>
          </p:blipFill>
          <p:spPr>
            <a:xfrm>
              <a:off x="5144808" y="6606849"/>
              <a:ext cx="2118923"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4"/>
            <a:stretch>
              <a:fillRect/>
            </a:stretch>
          </p:blipFill>
          <p:spPr>
            <a:xfrm>
              <a:off x="19535052" y="6538634"/>
              <a:ext cx="2130552" cy="210513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0831887" y="2875513"/>
              <a:ext cx="2130552" cy="2134910"/>
            </a:xfrm>
            <a:prstGeom prst="ellipse">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20183663" y="9806942"/>
              <a:ext cx="72146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 </a:t>
              </a:r>
              <a:r>
                <a:rPr lang="en-US" sz="2800" b="1" dirty="0">
                  <a:solidFill>
                    <a:schemeClr val="bg1"/>
                  </a:solidFill>
                </a:rPr>
                <a:t>Power Systems, MTY MX</a:t>
              </a:r>
            </a:p>
            <a:p>
              <a:r>
                <a:rPr lang="en-US" sz="3547" dirty="0">
                  <a:solidFill>
                    <a:schemeClr val="bg1"/>
                  </a:solidFill>
                </a:rPr>
                <a:t>	</a:t>
              </a:r>
              <a:r>
                <a:rPr lang="en-US" sz="2364" dirty="0">
                  <a:solidFill>
                    <a:schemeClr val="bg1"/>
                  </a:solidFill>
                </a:rPr>
                <a:t> PSA and move administrator.</a:t>
              </a:r>
              <a:endParaRPr lang="en-US" sz="2956" dirty="0">
                <a:solidFill>
                  <a:schemeClr val="bg1"/>
                </a:solidFill>
              </a:endParaRPr>
            </a:p>
          </p:txBody>
        </p: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6"/>
            <a:stretch>
              <a:fillRect/>
            </a:stretch>
          </p:blipFill>
          <p:spPr>
            <a:xfrm>
              <a:off x="19535052" y="9702426"/>
              <a:ext cx="2130552" cy="210535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pic>
        <p:nvPicPr>
          <p:cNvPr id="5" name="Picture 4">
            <a:extLst>
              <a:ext uri="{FF2B5EF4-FFF2-40B4-BE49-F238E27FC236}">
                <a16:creationId xmlns:a16="http://schemas.microsoft.com/office/drawing/2014/main" id="{AE37666A-45F1-4C08-94C8-4D76B37F6B85}"/>
              </a:ext>
            </a:extLst>
          </p:cNvPr>
          <p:cNvPicPr preferRelativeResize="0">
            <a:picLocks/>
          </p:cNvPicPr>
          <p:nvPr/>
        </p:nvPicPr>
        <p:blipFill>
          <a:blip r:embed="rId7"/>
          <a:stretch>
            <a:fillRect/>
          </a:stretch>
        </p:blipFill>
        <p:spPr>
          <a:xfrm>
            <a:off x="5960778" y="9536920"/>
            <a:ext cx="2121408" cy="21396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A651E4BA-DE2D-46CD-AE9E-DFD159A4B165}"/>
              </a:ext>
            </a:extLst>
          </p:cNvPr>
          <p:cNvSpPr txBox="1"/>
          <p:nvPr/>
        </p:nvSpPr>
        <p:spPr>
          <a:xfrm>
            <a:off x="13292179" y="10392006"/>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Nohemi Pereira </a:t>
            </a:r>
            <a:endParaRPr lang="en-US" sz="3550" b="1" dirty="0">
              <a:solidFill>
                <a:schemeClr val="bg1"/>
              </a:solidFill>
            </a:endParaRP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2" name="TextBox 1">
            <a:extLst>
              <a:ext uri="{FF2B5EF4-FFF2-40B4-BE49-F238E27FC236}">
                <a16:creationId xmlns:a16="http://schemas.microsoft.com/office/drawing/2014/main" id="{2823A24A-7448-4DBD-8983-EA71ED990F1C}"/>
              </a:ext>
            </a:extLst>
          </p:cNvPr>
          <p:cNvSpPr txBox="1"/>
          <p:nvPr/>
        </p:nvSpPr>
        <p:spPr>
          <a:xfrm>
            <a:off x="13111357" y="2401386"/>
            <a:ext cx="6707678" cy="182082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7" idx="4"/>
          </p:cNvCxnSpPr>
          <p:nvPr/>
        </p:nvCxnSpPr>
        <p:spPr>
          <a:xfrm flipH="1" flipV="1">
            <a:off x="13435733" y="4371875"/>
            <a:ext cx="6382" cy="453317"/>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279955" y="4849834"/>
            <a:ext cx="122210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19218A9-6648-4D29-9935-F28CCFCA0235}"/>
              </a:ext>
            </a:extLst>
          </p:cNvPr>
          <p:cNvSpPr txBox="1"/>
          <p:nvPr/>
        </p:nvSpPr>
        <p:spPr>
          <a:xfrm>
            <a:off x="13271931" y="5822090"/>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a:p>
            <a:endParaRPr lang="en-US" sz="2800"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266702" y="4849834"/>
            <a:ext cx="20350" cy="638037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 idx="2"/>
          </p:cNvCxnSpPr>
          <p:nvPr/>
        </p:nvCxnSpPr>
        <p:spPr>
          <a:xfrm>
            <a:off x="2287050" y="6598772"/>
            <a:ext cx="741947" cy="602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2" idx="2"/>
          </p:cNvCxnSpPr>
          <p:nvPr/>
        </p:nvCxnSpPr>
        <p:spPr>
          <a:xfrm>
            <a:off x="2279955" y="8876946"/>
            <a:ext cx="749042"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6" idx="2"/>
          </p:cNvCxnSpPr>
          <p:nvPr/>
        </p:nvCxnSpPr>
        <p:spPr>
          <a:xfrm>
            <a:off x="2272858" y="11230209"/>
            <a:ext cx="756139"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3950" y="4856558"/>
            <a:ext cx="7001" cy="870669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6" idx="2"/>
          </p:cNvCxnSpPr>
          <p:nvPr/>
        </p:nvCxnSpPr>
        <p:spPr>
          <a:xfrm>
            <a:off x="11755106" y="6603467"/>
            <a:ext cx="773164" cy="877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4462641" y="485131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1497704" y="4849834"/>
            <a:ext cx="31551" cy="637928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11768766" y="13563669"/>
            <a:ext cx="840755" cy="833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a:endCxn id="9" idx="2"/>
          </p:cNvCxnSpPr>
          <p:nvPr/>
        </p:nvCxnSpPr>
        <p:spPr>
          <a:xfrm>
            <a:off x="21471782" y="8876391"/>
            <a:ext cx="516387" cy="457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5178BCFD-2EB9-4566-A255-F2B6710665FC}"/>
              </a:ext>
            </a:extLst>
          </p:cNvPr>
          <p:cNvSpPr txBox="1"/>
          <p:nvPr/>
        </p:nvSpPr>
        <p:spPr>
          <a:xfrm>
            <a:off x="13271931" y="1276121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34" name="TextBox 133">
            <a:extLst>
              <a:ext uri="{FF2B5EF4-FFF2-40B4-BE49-F238E27FC236}">
                <a16:creationId xmlns:a16="http://schemas.microsoft.com/office/drawing/2014/main" id="{4D1D73E0-A3F4-4A7A-854E-7B89C58BBBE8}"/>
              </a:ext>
            </a:extLst>
          </p:cNvPr>
          <p:cNvSpPr txBox="1"/>
          <p:nvPr/>
        </p:nvSpPr>
        <p:spPr>
          <a:xfrm>
            <a:off x="22712079" y="7983673"/>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00" b="1" dirty="0">
                <a:solidFill>
                  <a:schemeClr val="bg1"/>
                </a:solidFill>
              </a:rPr>
              <a:t>Project Manager, MO USA</a:t>
            </a:r>
          </a:p>
          <a:p>
            <a:r>
              <a:rPr lang="en-US" sz="2900" b="1" dirty="0">
                <a:solidFill>
                  <a:schemeClr val="bg1"/>
                </a:solidFill>
              </a:rPr>
              <a:t>               CoS (SBO-REB), QVE</a:t>
            </a:r>
          </a:p>
          <a:p>
            <a:endParaRPr lang="en-US" sz="3547"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3665211" y="5794306"/>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3687665" y="8045908"/>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6" name="TextBox 145">
            <a:extLst>
              <a:ext uri="{FF2B5EF4-FFF2-40B4-BE49-F238E27FC236}">
                <a16:creationId xmlns:a16="http://schemas.microsoft.com/office/drawing/2014/main" id="{BCA9E1DD-4ECF-428B-B606-8F4D687A7FFB}"/>
              </a:ext>
            </a:extLst>
          </p:cNvPr>
          <p:cNvSpPr txBox="1"/>
          <p:nvPr/>
        </p:nvSpPr>
        <p:spPr>
          <a:xfrm>
            <a:off x="3720955" y="10326786"/>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9" name="TextBox 148">
            <a:extLst>
              <a:ext uri="{FF2B5EF4-FFF2-40B4-BE49-F238E27FC236}">
                <a16:creationId xmlns:a16="http://schemas.microsoft.com/office/drawing/2014/main" id="{9ADF07F4-E273-4E95-921F-67477F284164}"/>
              </a:ext>
            </a:extLst>
          </p:cNvPr>
          <p:cNvSpPr txBox="1"/>
          <p:nvPr/>
        </p:nvSpPr>
        <p:spPr>
          <a:xfrm>
            <a:off x="13292179" y="8059104"/>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M</a:t>
            </a:r>
            <a:r>
              <a:rPr lang="en-US" sz="3550" b="1" dirty="0">
                <a:solidFill>
                  <a:schemeClr val="bg1"/>
                </a:solidFill>
              </a:rPr>
              <a:t>anuel Yanez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37" name="Picture 36">
            <a:extLst>
              <a:ext uri="{FF2B5EF4-FFF2-40B4-BE49-F238E27FC236}">
                <a16:creationId xmlns:a16="http://schemas.microsoft.com/office/drawing/2014/main" id="{5AB6D92D-AC44-40B4-93F3-756B0613F2C9}"/>
              </a:ext>
            </a:extLst>
          </p:cNvPr>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12609797" y="12499664"/>
            <a:ext cx="2130552" cy="2139696"/>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12566928" y="5542398"/>
            <a:ext cx="2130552" cy="2139696"/>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5"/>
          <a:stretch>
            <a:fillRect/>
          </a:stretch>
        </p:blipFill>
        <p:spPr>
          <a:xfrm>
            <a:off x="12370457" y="2251716"/>
            <a:ext cx="2130552" cy="2120159"/>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preferRelativeResize="0">
            <a:picLocks/>
          </p:cNvPicPr>
          <p:nvPr/>
        </p:nvPicPr>
        <p:blipFill>
          <a:blip r:embed="rId6"/>
          <a:stretch>
            <a:fillRect/>
          </a:stretch>
        </p:blipFill>
        <p:spPr>
          <a:xfrm>
            <a:off x="22013988" y="7811113"/>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7"/>
          <a:stretch>
            <a:fillRect/>
          </a:stretch>
        </p:blipFill>
        <p:spPr>
          <a:xfrm>
            <a:off x="3028997" y="5534300"/>
            <a:ext cx="2130552" cy="21409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preferRelativeResize="0">
            <a:picLocks/>
          </p:cNvPicPr>
          <p:nvPr/>
        </p:nvPicPr>
        <p:blipFill>
          <a:blip r:embed="rId8"/>
          <a:stretch>
            <a:fillRect/>
          </a:stretch>
        </p:blipFill>
        <p:spPr>
          <a:xfrm>
            <a:off x="3028997" y="7811670"/>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preferRelativeResize="0">
            <a:picLocks/>
          </p:cNvPicPr>
          <p:nvPr/>
        </p:nvPicPr>
        <p:blipFill>
          <a:blip r:embed="rId9"/>
          <a:stretch>
            <a:fillRect/>
          </a:stretch>
        </p:blipFill>
        <p:spPr>
          <a:xfrm>
            <a:off x="3028997" y="10164933"/>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preferRelativeResize="0">
            <a:picLocks/>
          </p:cNvPicPr>
          <p:nvPr/>
        </p:nvPicPr>
        <p:blipFill>
          <a:blip r:embed="rId10"/>
          <a:stretch>
            <a:fillRect/>
          </a:stretch>
        </p:blipFill>
        <p:spPr>
          <a:xfrm>
            <a:off x="12618684" y="7829209"/>
            <a:ext cx="2130552" cy="2139696"/>
          </a:xfrm>
          <a:prstGeom prst="ellipse">
            <a:avLst/>
          </a:prstGeom>
          <a:ln>
            <a:solidFill>
              <a:schemeClr val="tx1"/>
            </a:solidFill>
          </a:ln>
          <a:effectLst/>
        </p:spPr>
      </p:pic>
      <p:pic>
        <p:nvPicPr>
          <p:cNvPr id="41" name="Picture 40">
            <a:extLst>
              <a:ext uri="{FF2B5EF4-FFF2-40B4-BE49-F238E27FC236}">
                <a16:creationId xmlns:a16="http://schemas.microsoft.com/office/drawing/2014/main" id="{92269FCE-D5EB-4020-ADE8-30946F5581AD}"/>
              </a:ext>
            </a:extLst>
          </p:cNvPr>
          <p:cNvPicPr preferRelativeResize="0">
            <a:picLocks/>
          </p:cNvPicPr>
          <p:nvPr/>
        </p:nvPicPr>
        <p:blipFill rotWithShape="1">
          <a:blip r:embed="rId11"/>
          <a:srcRect l="10389" t="31541" r="78973" b="44510"/>
          <a:stretch/>
        </p:blipFill>
        <p:spPr>
          <a:xfrm>
            <a:off x="12566928" y="10164156"/>
            <a:ext cx="2130552" cy="2139696"/>
          </a:xfrm>
          <a:prstGeom prst="flowChartConnector">
            <a:avLst/>
          </a:prstGeom>
          <a:ln>
            <a:solidFill>
              <a:schemeClr val="accent1"/>
            </a:solidFill>
          </a:ln>
        </p:spPr>
      </p:pic>
      <p:sp>
        <p:nvSpPr>
          <p:cNvPr id="42" name="TextBox 41">
            <a:extLst>
              <a:ext uri="{FF2B5EF4-FFF2-40B4-BE49-F238E27FC236}">
                <a16:creationId xmlns:a16="http://schemas.microsoft.com/office/drawing/2014/main" id="{CFDB995B-A205-4ECD-94D3-CB0F71E81C51}"/>
              </a:ext>
            </a:extLst>
          </p:cNvPr>
          <p:cNvSpPr txBox="1"/>
          <p:nvPr/>
        </p:nvSpPr>
        <p:spPr>
          <a:xfrm>
            <a:off x="22617693" y="5715816"/>
            <a:ext cx="6870501" cy="179677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4138" b="1" dirty="0">
                <a:solidFill>
                  <a:schemeClr val="bg1"/>
                </a:solidFill>
              </a:rPr>
              <a:t>           Selene Galvan </a:t>
            </a:r>
          </a:p>
          <a:p>
            <a:pPr defTabSz="0"/>
            <a:r>
              <a:rPr lang="en-US" sz="4138" b="1" dirty="0">
                <a:solidFill>
                  <a:schemeClr val="bg1"/>
                </a:solidFill>
              </a:rPr>
              <a:t>           </a:t>
            </a:r>
            <a:r>
              <a:rPr lang="en-US" sz="2800" b="1" dirty="0">
                <a:solidFill>
                  <a:schemeClr val="bg1"/>
                </a:solidFill>
              </a:rPr>
              <a:t>Project Manager, MTY MEX</a:t>
            </a:r>
          </a:p>
          <a:p>
            <a:pPr defTabSz="0"/>
            <a:r>
              <a:rPr lang="en-US" sz="2800" b="1" dirty="0">
                <a:solidFill>
                  <a:schemeClr val="bg1"/>
                </a:solidFill>
              </a:rPr>
              <a:t>                CoS (SBO-REB), QVE</a:t>
            </a:r>
          </a:p>
        </p:txBody>
      </p:sp>
      <p:cxnSp>
        <p:nvCxnSpPr>
          <p:cNvPr id="45" name="Straight Arrow Connector 44">
            <a:extLst>
              <a:ext uri="{FF2B5EF4-FFF2-40B4-BE49-F238E27FC236}">
                <a16:creationId xmlns:a16="http://schemas.microsoft.com/office/drawing/2014/main" id="{771717B3-ABB7-452C-AAFD-35EA5F77CE16}"/>
              </a:ext>
            </a:extLst>
          </p:cNvPr>
          <p:cNvCxnSpPr>
            <a:cxnSpLocks/>
          </p:cNvCxnSpPr>
          <p:nvPr/>
        </p:nvCxnSpPr>
        <p:spPr>
          <a:xfrm>
            <a:off x="11762211" y="11234004"/>
            <a:ext cx="79868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BD5B22BA-97B9-494D-B003-EFE07464A937}"/>
              </a:ext>
            </a:extLst>
          </p:cNvPr>
          <p:cNvCxnSpPr>
            <a:cxnSpLocks/>
          </p:cNvCxnSpPr>
          <p:nvPr/>
        </p:nvCxnSpPr>
        <p:spPr>
          <a:xfrm>
            <a:off x="21509007" y="6619057"/>
            <a:ext cx="5441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FEC25375-C160-4296-A7FF-EAE5B8C7A94F}"/>
              </a:ext>
            </a:extLst>
          </p:cNvPr>
          <p:cNvCxnSpPr>
            <a:cxnSpLocks/>
          </p:cNvCxnSpPr>
          <p:nvPr/>
        </p:nvCxnSpPr>
        <p:spPr>
          <a:xfrm>
            <a:off x="11750951" y="8876946"/>
            <a:ext cx="8374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3" name="Picture 42">
            <a:extLst>
              <a:ext uri="{FF2B5EF4-FFF2-40B4-BE49-F238E27FC236}">
                <a16:creationId xmlns:a16="http://schemas.microsoft.com/office/drawing/2014/main" id="{1465651C-F66F-4DE3-B944-4EC3D761E790}"/>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2571741" y="10177232"/>
            <a:ext cx="2130552" cy="2139696"/>
          </a:xfrm>
          <a:prstGeom prst="flowChartConnector">
            <a:avLst/>
          </a:prstGeom>
        </p:spPr>
      </p:pic>
      <p:pic>
        <p:nvPicPr>
          <p:cNvPr id="46" name="Picture 2" descr="https://ids.se.com/image/user_male_portrait?img_id=8676182&amp;img_id_token=vKCkK0kjApmZQCRbq9hWZKt5%2FOI%3D&amp;t=1575037869705">
            <a:extLst>
              <a:ext uri="{FF2B5EF4-FFF2-40B4-BE49-F238E27FC236}">
                <a16:creationId xmlns:a16="http://schemas.microsoft.com/office/drawing/2014/main" id="{942127BB-05B5-450D-972D-1FDD8A42021D}"/>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2035097" y="5549017"/>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BBC10FAB-61B0-4E78-9073-B6D102BC2AC4}"/>
              </a:ext>
            </a:extLst>
          </p:cNvPr>
          <p:cNvSpPr txBox="1"/>
          <p:nvPr/>
        </p:nvSpPr>
        <p:spPr>
          <a:xfrm>
            <a:off x="22714738" y="10356124"/>
            <a:ext cx="6757416" cy="1728216"/>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4138">
                <a:solidFill>
                  <a:schemeClr val="bg1"/>
                </a:solidFill>
              </a:defRPr>
            </a:lvl1pPr>
          </a:lstStyle>
          <a:p>
            <a:r>
              <a:rPr lang="en-US" sz="100" dirty="0"/>
              <a:t>       </a:t>
            </a:r>
            <a:r>
              <a:rPr lang="en-US" dirty="0"/>
              <a:t>          </a:t>
            </a:r>
            <a:r>
              <a:rPr lang="en-US" sz="3550" b="1" dirty="0"/>
              <a:t>Scarlett Lezama</a:t>
            </a:r>
          </a:p>
          <a:p>
            <a:r>
              <a:rPr lang="en-US" sz="2400" dirty="0"/>
              <a:t>                  </a:t>
            </a:r>
            <a:r>
              <a:rPr lang="en-US" sz="2400" b="1" dirty="0"/>
              <a:t>Procurement-Direct Purchasing </a:t>
            </a:r>
          </a:p>
          <a:p>
            <a:r>
              <a:rPr lang="en-US" sz="2400" dirty="0"/>
              <a:t>                  </a:t>
            </a:r>
            <a:r>
              <a:rPr lang="en-US" sz="2800" b="1" dirty="0"/>
              <a:t>Intern, MTY, MEX </a:t>
            </a:r>
            <a:endParaRPr lang="en-US" sz="2400" b="1" dirty="0"/>
          </a:p>
        </p:txBody>
      </p:sp>
      <p:pic>
        <p:nvPicPr>
          <p:cNvPr id="1026" name="Picture 2" descr="https://ids.se.com/image/user_male_portrait?img_id=9040292&amp;img_id_token=otApem%2BE4QAs0tihbknO%2BHTHP%2FI%3D&amp;t=1575646699744">
            <a:extLst>
              <a:ext uri="{FF2B5EF4-FFF2-40B4-BE49-F238E27FC236}">
                <a16:creationId xmlns:a16="http://schemas.microsoft.com/office/drawing/2014/main" id="{F6B3E6A4-6E2E-471A-8B9E-1C03963C7874}"/>
              </a:ext>
            </a:extLst>
          </p:cNvPr>
          <p:cNvPicPr preferRelativeResize="0">
            <a:picLocks noChangeArrowheads="1"/>
          </p:cNvPicPr>
          <p:nvPr/>
        </p:nvPicPr>
        <p:blipFill rotWithShape="1">
          <a:blip r:embed="rId14" cstate="email">
            <a:extLst>
              <a:ext uri="{28A0092B-C50C-407E-A947-70E740481C1C}">
                <a14:useLocalDpi xmlns:a14="http://schemas.microsoft.com/office/drawing/2010/main" val="0"/>
              </a:ext>
            </a:extLst>
          </a:blip>
          <a:srcRect t="8734" r="13339" b="6299"/>
          <a:stretch/>
        </p:blipFill>
        <p:spPr bwMode="auto">
          <a:xfrm>
            <a:off x="22062743" y="10169374"/>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a:extLst>
              <a:ext uri="{FF2B5EF4-FFF2-40B4-BE49-F238E27FC236}">
                <a16:creationId xmlns:a16="http://schemas.microsoft.com/office/drawing/2014/main" id="{1100C5E9-F080-4627-A011-D5618B819028}"/>
              </a:ext>
            </a:extLst>
          </p:cNvPr>
          <p:cNvCxnSpPr>
            <a:cxnSpLocks/>
            <a:endCxn id="1026" idx="2"/>
          </p:cNvCxnSpPr>
          <p:nvPr/>
        </p:nvCxnSpPr>
        <p:spPr>
          <a:xfrm>
            <a:off x="21473997" y="11239222"/>
            <a:ext cx="56071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a:xfrm>
            <a:off x="3707399" y="14420453"/>
            <a:ext cx="5284185" cy="92461"/>
          </a:xfrm>
        </p:spPr>
        <p:txBody>
          <a:bodyPr/>
          <a:lstStyle/>
          <a:p>
            <a:r>
              <a:rPr lang="en-US" dirty="0"/>
              <a:t>Confidential Property of Schneider Electric |</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10" idx="4"/>
          </p:cNvCxnSpPr>
          <p:nvPr/>
        </p:nvCxnSpPr>
        <p:spPr>
          <a:xfrm flipH="1" flipV="1">
            <a:off x="13539110" y="4566604"/>
            <a:ext cx="29264" cy="60766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81790259-63A3-410D-B637-5095E3CE081B}"/>
              </a:ext>
            </a:extLst>
          </p:cNvPr>
          <p:cNvGrpSpPr/>
          <p:nvPr/>
        </p:nvGrpSpPr>
        <p:grpSpPr>
          <a:xfrm>
            <a:off x="3253247" y="2352023"/>
            <a:ext cx="25537157" cy="10310392"/>
            <a:chOff x="3234055" y="2860302"/>
            <a:chExt cx="25537157" cy="10310392"/>
          </a:xfrm>
        </p:grpSpPr>
        <p:sp>
          <p:nvSpPr>
            <p:cNvPr id="2" name="TextBox 1">
              <a:extLst>
                <a:ext uri="{FF2B5EF4-FFF2-40B4-BE49-F238E27FC236}">
                  <a16:creationId xmlns:a16="http://schemas.microsoft.com/office/drawing/2014/main" id="{2823A24A-7448-4DBD-8983-EA71ED990F1C}"/>
                </a:ext>
              </a:extLst>
            </p:cNvPr>
            <p:cNvSpPr txBox="1"/>
            <p:nvPr/>
          </p:nvSpPr>
          <p:spPr>
            <a:xfrm>
              <a:off x="13113302" y="3085908"/>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47" b="1" dirty="0">
                  <a:solidFill>
                    <a:schemeClr val="bg1"/>
                  </a:solidFill>
                </a:rPr>
                <a:t>	Jan Heinrich UDE</a:t>
              </a:r>
            </a:p>
            <a:p>
              <a:r>
                <a:rPr lang="en-US" sz="2800" b="1" dirty="0">
                  <a:solidFill>
                    <a:schemeClr val="bg1"/>
                  </a:solidFill>
                </a:rPr>
                <a:t>      	Sr. Manager, MTY MEX </a:t>
              </a:r>
              <a:r>
                <a:rPr lang="en-US" sz="2800" dirty="0">
                  <a:solidFill>
                    <a:schemeClr val="bg1"/>
                  </a:solidFill>
                </a:rPr>
                <a:t>	 	Leader PM</a:t>
              </a: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258505" y="5682543"/>
              <a:ext cx="1057796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316391" y="6157630"/>
              <a:ext cx="6757416" cy="17058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43" name="TextBox 42">
              <a:extLst>
                <a:ext uri="{FF2B5EF4-FFF2-40B4-BE49-F238E27FC236}">
                  <a16:creationId xmlns:a16="http://schemas.microsoft.com/office/drawing/2014/main" id="{75AC6BE2-F152-40EA-ADE0-B37231116AC8}"/>
                </a:ext>
              </a:extLst>
            </p:cNvPr>
            <p:cNvSpPr txBox="1"/>
            <p:nvPr/>
          </p:nvSpPr>
          <p:spPr>
            <a:xfrm>
              <a:off x="13286901" y="8654132"/>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800" b="1" dirty="0">
                  <a:solidFill>
                    <a:schemeClr val="bg1"/>
                  </a:solidFill>
                </a:rPr>
                <a:t>Project Manager, El Paso USA</a:t>
              </a:r>
            </a:p>
            <a:p>
              <a:r>
                <a:rPr lang="en-US" sz="2800" b="1" dirty="0">
                  <a:solidFill>
                    <a:schemeClr val="bg1"/>
                  </a:solidFill>
                </a:rPr>
                <a:t>               CoS (SBO-REB), QVE</a:t>
              </a: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234055" y="5682546"/>
              <a:ext cx="24454"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026" idx="2"/>
            </p:cNvCxnSpPr>
            <p:nvPr/>
          </p:nvCxnSpPr>
          <p:spPr>
            <a:xfrm>
              <a:off x="3258505" y="7198453"/>
              <a:ext cx="5252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3258505" y="9543251"/>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8190" y="5682546"/>
              <a:ext cx="6352" cy="629119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2" idx="2"/>
            </p:cNvCxnSpPr>
            <p:nvPr/>
          </p:nvCxnSpPr>
          <p:spPr>
            <a:xfrm>
              <a:off x="11743908" y="9568932"/>
              <a:ext cx="73999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030" idx="2"/>
            </p:cNvCxnSpPr>
            <p:nvPr/>
          </p:nvCxnSpPr>
          <p:spPr>
            <a:xfrm>
              <a:off x="11743908" y="7064653"/>
              <a:ext cx="708779" cy="58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843024" y="5682543"/>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15" idx="2"/>
            </p:cNvCxnSpPr>
            <p:nvPr/>
          </p:nvCxnSpPr>
          <p:spPr>
            <a:xfrm>
              <a:off x="20915281" y="7064653"/>
              <a:ext cx="5163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a:endCxn id="16" idx="2"/>
            </p:cNvCxnSpPr>
            <p:nvPr/>
          </p:nvCxnSpPr>
          <p:spPr>
            <a:xfrm>
              <a:off x="20876288" y="9449019"/>
              <a:ext cx="5553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74144" y="6157630"/>
              <a:ext cx="6757416" cy="172983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2013796" y="8674011"/>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4577238" y="6297006"/>
              <a:ext cx="6757416" cy="172983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800" b="1" dirty="0">
                  <a:solidFill>
                    <a:schemeClr val="bg1"/>
                  </a:solidFill>
                </a:rPr>
                <a:t>Project Manager, TLX MEX</a:t>
              </a:r>
            </a:p>
            <a:p>
              <a:r>
                <a:rPr lang="en-US" sz="2800" b="1" dirty="0">
                  <a:solidFill>
                    <a:schemeClr val="bg1"/>
                  </a:solidFill>
                </a:rPr>
                <a:t>               CoS (SBO-REB), QVE</a:t>
              </a:r>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20876288" y="5682543"/>
              <a:ext cx="38994" cy="650893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3778" y="6128605"/>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452687" y="6000679"/>
              <a:ext cx="2130552" cy="2139696"/>
            </a:xfrm>
            <a:prstGeom prst="ellipse">
              <a:avLst/>
            </a:prstGeom>
            <a:ln w="12700" cap="rnd">
              <a:solidFill>
                <a:schemeClr val="bg1">
                  <a:lumMod val="85000"/>
                </a:schemeClr>
              </a:solidFill>
              <a:prstDash val="solid"/>
            </a:ln>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5"/>
            <a:stretch>
              <a:fillRect/>
            </a:stretch>
          </p:blipFill>
          <p:spPr>
            <a:xfrm>
              <a:off x="12454642" y="2860302"/>
              <a:ext cx="2130552" cy="221458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preferRelativeResize="0">
              <a:picLocks/>
            </p:cNvPicPr>
            <p:nvPr/>
          </p:nvPicPr>
          <p:blipFill rotWithShape="1">
            <a:blip r:embed="rId6"/>
            <a:srcRect l="3615" r="1"/>
            <a:stretch/>
          </p:blipFill>
          <p:spPr>
            <a:xfrm>
              <a:off x="12483906" y="8499084"/>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preferRelativeResize="0">
              <a:picLocks/>
            </p:cNvPicPr>
            <p:nvPr/>
          </p:nvPicPr>
          <p:blipFill>
            <a:blip r:embed="rId7"/>
            <a:stretch>
              <a:fillRect/>
            </a:stretch>
          </p:blipFill>
          <p:spPr>
            <a:xfrm>
              <a:off x="21431628" y="5994805"/>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preferRelativeResize="0">
              <a:picLocks/>
            </p:cNvPicPr>
            <p:nvPr/>
          </p:nvPicPr>
          <p:blipFill>
            <a:blip r:embed="rId8"/>
            <a:stretch>
              <a:fillRect/>
            </a:stretch>
          </p:blipFill>
          <p:spPr>
            <a:xfrm>
              <a:off x="21431628" y="8379171"/>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48" name="TextBox 47">
              <a:extLst>
                <a:ext uri="{FF2B5EF4-FFF2-40B4-BE49-F238E27FC236}">
                  <a16:creationId xmlns:a16="http://schemas.microsoft.com/office/drawing/2014/main" id="{A761AAF4-B154-4ED5-9C88-7BA202E3D0B7}"/>
                </a:ext>
              </a:extLst>
            </p:cNvPr>
            <p:cNvSpPr txBox="1"/>
            <p:nvPr/>
          </p:nvSpPr>
          <p:spPr>
            <a:xfrm>
              <a:off x="4559637" y="8830859"/>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46" name="Picture 45">
              <a:extLst>
                <a:ext uri="{FF2B5EF4-FFF2-40B4-BE49-F238E27FC236}">
                  <a16:creationId xmlns:a16="http://schemas.microsoft.com/office/drawing/2014/main" id="{6C670DCC-16A0-4977-9F9D-9A7A0B0AA44A}"/>
                </a:ext>
              </a:extLst>
            </p:cNvPr>
            <p:cNvPicPr preferRelativeResize="0">
              <a:picLocks/>
            </p:cNvPicPr>
            <p:nvPr/>
          </p:nvPicPr>
          <p:blipFill>
            <a:blip r:embed="rId9"/>
            <a:stretch>
              <a:fillRect/>
            </a:stretch>
          </p:blipFill>
          <p:spPr>
            <a:xfrm>
              <a:off x="3831661" y="8571388"/>
              <a:ext cx="2130552"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9" name="TextBox 48">
              <a:extLst>
                <a:ext uri="{FF2B5EF4-FFF2-40B4-BE49-F238E27FC236}">
                  <a16:creationId xmlns:a16="http://schemas.microsoft.com/office/drawing/2014/main" id="{4985D1FC-C8EA-4163-B248-8E4DA9317AC6}"/>
                </a:ext>
              </a:extLst>
            </p:cNvPr>
            <p:cNvSpPr txBox="1"/>
            <p:nvPr/>
          </p:nvSpPr>
          <p:spPr>
            <a:xfrm>
              <a:off x="13265083" y="11236738"/>
              <a:ext cx="6757416" cy="1728216"/>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Diego Lozano Salas</a:t>
              </a:r>
            </a:p>
            <a:p>
              <a:r>
                <a:rPr lang="en-US" sz="2800" b="1" dirty="0">
                  <a:solidFill>
                    <a:schemeClr val="bg1"/>
                  </a:solidFill>
                </a:rPr>
                <a:t>                Purchasing Projects-Intern</a:t>
              </a:r>
            </a:p>
            <a:p>
              <a:r>
                <a:rPr lang="en-US" sz="2800" b="1" dirty="0">
                  <a:solidFill>
                    <a:schemeClr val="bg1"/>
                  </a:solidFill>
                </a:rPr>
                <a:t>                MTY MEX  </a:t>
              </a:r>
              <a:endParaRPr lang="en-US" sz="2800" dirty="0">
                <a:solidFill>
                  <a:schemeClr val="bg1"/>
                </a:solidFill>
              </a:endParaRPr>
            </a:p>
          </p:txBody>
        </p:sp>
        <p:sp>
          <p:nvSpPr>
            <p:cNvPr id="50" name="TextBox 49">
              <a:extLst>
                <a:ext uri="{FF2B5EF4-FFF2-40B4-BE49-F238E27FC236}">
                  <a16:creationId xmlns:a16="http://schemas.microsoft.com/office/drawing/2014/main" id="{5FDFF552-3AD2-4DD0-B6B4-7CE2641BC3D7}"/>
                </a:ext>
              </a:extLst>
            </p:cNvPr>
            <p:cNvSpPr txBox="1"/>
            <p:nvPr/>
          </p:nvSpPr>
          <p:spPr>
            <a:xfrm>
              <a:off x="21974144" y="11236738"/>
              <a:ext cx="6757416" cy="1728216"/>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Jose Hernández</a:t>
              </a:r>
              <a:endParaRPr lang="es-MX" sz="3550" b="1" dirty="0">
                <a:solidFill>
                  <a:schemeClr val="bg1"/>
                </a:solidFill>
              </a:endParaRPr>
            </a:p>
            <a:p>
              <a:r>
                <a:rPr lang="en-US" sz="2800" b="1" dirty="0">
                  <a:solidFill>
                    <a:schemeClr val="bg1"/>
                  </a:solidFill>
                </a:rPr>
                <a:t>                 Purchasing Projects – Intern</a:t>
              </a:r>
            </a:p>
            <a:p>
              <a:r>
                <a:rPr lang="en-US" sz="2800" b="1" dirty="0">
                  <a:solidFill>
                    <a:schemeClr val="bg1"/>
                  </a:solidFill>
                </a:rPr>
                <a:t>                 MTY MEX </a:t>
              </a:r>
              <a:endParaRPr lang="en-US" sz="2800" dirty="0">
                <a:solidFill>
                  <a:schemeClr val="bg1"/>
                </a:solidFill>
              </a:endParaRPr>
            </a:p>
          </p:txBody>
        </p:sp>
        <p:cxnSp>
          <p:nvCxnSpPr>
            <p:cNvPr id="55" name="Straight Arrow Connector 54">
              <a:extLst>
                <a:ext uri="{FF2B5EF4-FFF2-40B4-BE49-F238E27FC236}">
                  <a16:creationId xmlns:a16="http://schemas.microsoft.com/office/drawing/2014/main" id="{C03A3FC0-1D4A-4F93-BC60-BD10530AA51D}"/>
                </a:ext>
              </a:extLst>
            </p:cNvPr>
            <p:cNvCxnSpPr>
              <a:cxnSpLocks/>
            </p:cNvCxnSpPr>
            <p:nvPr/>
          </p:nvCxnSpPr>
          <p:spPr>
            <a:xfrm>
              <a:off x="11754542" y="11973738"/>
              <a:ext cx="67907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3B3E88A3-7C66-40AE-8995-3672FB304407}"/>
                </a:ext>
              </a:extLst>
            </p:cNvPr>
            <p:cNvCxnSpPr>
              <a:cxnSpLocks/>
              <a:endCxn id="58" idx="2"/>
            </p:cNvCxnSpPr>
            <p:nvPr/>
          </p:nvCxnSpPr>
          <p:spPr>
            <a:xfrm>
              <a:off x="20877840" y="12081874"/>
              <a:ext cx="55378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8" name="Picture 57">
              <a:extLst>
                <a:ext uri="{FF2B5EF4-FFF2-40B4-BE49-F238E27FC236}">
                  <a16:creationId xmlns:a16="http://schemas.microsoft.com/office/drawing/2014/main" id="{3405592E-7896-40A0-BD64-35C986430FC2}"/>
                </a:ext>
              </a:extLst>
            </p:cNvPr>
            <p:cNvPicPr preferRelativeResize="0">
              <a:picLocks/>
            </p:cNvPicPr>
            <p:nvPr/>
          </p:nvPicPr>
          <p:blipFill rotWithShape="1">
            <a:blip r:embed="rId10" cstate="email">
              <a:extLst>
                <a:ext uri="{28A0092B-C50C-407E-A947-70E740481C1C}">
                  <a14:useLocalDpi xmlns:a14="http://schemas.microsoft.com/office/drawing/2010/main" val="0"/>
                </a:ext>
              </a:extLst>
            </a:blip>
            <a:srcRect l="23263" t="-637" r="-757" b="39626"/>
            <a:stretch/>
          </p:blipFill>
          <p:spPr>
            <a:xfrm>
              <a:off x="21431628" y="11012026"/>
              <a:ext cx="2130552" cy="2139696"/>
            </a:xfrm>
            <a:prstGeom prst="ellipse">
              <a:avLst/>
            </a:prstGeom>
            <a:ln>
              <a:solidFill>
                <a:schemeClr val="bg1">
                  <a:lumMod val="85000"/>
                </a:schemeClr>
              </a:solidFill>
            </a:ln>
          </p:spPr>
        </p:pic>
        <p:pic>
          <p:nvPicPr>
            <p:cNvPr id="59" name="Picture 58">
              <a:extLst>
                <a:ext uri="{FF2B5EF4-FFF2-40B4-BE49-F238E27FC236}">
                  <a16:creationId xmlns:a16="http://schemas.microsoft.com/office/drawing/2014/main" id="{F1AE8FC8-1A7A-4D29-A439-4218F9BCF1D2}"/>
                </a:ext>
              </a:extLst>
            </p:cNvPr>
            <p:cNvPicPr preferRelativeResize="0">
              <a:picLocks/>
            </p:cNvPicPr>
            <p:nvPr/>
          </p:nvPicPr>
          <p:blipFill rotWithShape="1">
            <a:blip r:embed="rId11" cstate="email">
              <a:extLst>
                <a:ext uri="{28A0092B-C50C-407E-A947-70E740481C1C}">
                  <a14:useLocalDpi xmlns:a14="http://schemas.microsoft.com/office/drawing/2010/main" val="0"/>
                </a:ext>
              </a:extLst>
            </a:blip>
            <a:srcRect l="6123" t="10505" r="10034" b="10153"/>
            <a:stretch/>
          </p:blipFill>
          <p:spPr>
            <a:xfrm>
              <a:off x="12452687" y="11030998"/>
              <a:ext cx="2130552" cy="2139696"/>
            </a:xfrm>
            <a:prstGeom prst="ellipse">
              <a:avLst/>
            </a:prstGeom>
            <a:ln>
              <a:solidFill>
                <a:schemeClr val="bg1">
                  <a:lumMod val="85000"/>
                </a:schemeClr>
              </a:solidFill>
            </a:ln>
          </p:spPr>
        </p:pic>
      </p:grpSp>
      <p:cxnSp>
        <p:nvCxnSpPr>
          <p:cNvPr id="45" name="Straight Arrow Connector 44">
            <a:extLst>
              <a:ext uri="{FF2B5EF4-FFF2-40B4-BE49-F238E27FC236}">
                <a16:creationId xmlns:a16="http://schemas.microsoft.com/office/drawing/2014/main" id="{FDFDD66D-3D56-485A-A9BE-4E2750FCAA77}"/>
              </a:ext>
            </a:extLst>
          </p:cNvPr>
          <p:cNvCxnSpPr>
            <a:cxnSpLocks/>
          </p:cNvCxnSpPr>
          <p:nvPr/>
        </p:nvCxnSpPr>
        <p:spPr>
          <a:xfrm>
            <a:off x="3257136" y="11696505"/>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B3B62CFE-0B32-4857-BAE0-A132B28314D5}"/>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sp>
        <p:nvSpPr>
          <p:cNvPr id="53" name="TextBox 52">
            <a:extLst>
              <a:ext uri="{FF2B5EF4-FFF2-40B4-BE49-F238E27FC236}">
                <a16:creationId xmlns:a16="http://schemas.microsoft.com/office/drawing/2014/main" id="{43444184-9D5E-4FC9-AC16-9E1FBDB620D1}"/>
              </a:ext>
            </a:extLst>
          </p:cNvPr>
          <p:cNvSpPr txBox="1"/>
          <p:nvPr/>
        </p:nvSpPr>
        <p:spPr>
          <a:xfrm>
            <a:off x="4552602" y="10731740"/>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Sonia Irasema Arzola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51" name="Picture 50">
            <a:extLst>
              <a:ext uri="{FF2B5EF4-FFF2-40B4-BE49-F238E27FC236}">
                <a16:creationId xmlns:a16="http://schemas.microsoft.com/office/drawing/2014/main" id="{49CCD12D-CF90-433C-A102-350D312E39AA}"/>
              </a:ext>
            </a:extLst>
          </p:cNvPr>
          <p:cNvPicPr preferRelativeResize="0">
            <a:picLocks/>
          </p:cNvPicPr>
          <p:nvPr/>
        </p:nvPicPr>
        <p:blipFill rotWithShape="1">
          <a:blip r:embed="rId12"/>
          <a:srcRect l="8650" t="74728" r="88473" b="14315"/>
          <a:stretch/>
        </p:blipFill>
        <p:spPr>
          <a:xfrm>
            <a:off x="3816887" y="10613355"/>
            <a:ext cx="2130552" cy="2139696"/>
          </a:xfrm>
          <a:prstGeom prst="ellipse">
            <a:avLst/>
          </a:prstGeom>
        </p:spPr>
      </p:pic>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A7B0FB-B5DA-4354-ADBD-A017621C71D9}"/>
              </a:ext>
            </a:extLst>
          </p:cNvPr>
          <p:cNvSpPr>
            <a:spLocks noGrp="1"/>
          </p:cNvSpPr>
          <p:nvPr>
            <p:ph type="sldNum" sz="quarter" idx="4"/>
          </p:nvPr>
        </p:nvSpPr>
        <p:spPr/>
        <p:txBody>
          <a:bodyPr/>
          <a:lstStyle/>
          <a:p>
            <a:r>
              <a:rPr lang="en-US"/>
              <a:t>Page </a:t>
            </a:r>
            <a:fld id="{5A9C12DC-491F-9444-86A2-13AC5C62A2FC}" type="slidenum">
              <a:rPr lang="en-US" smtClean="0"/>
              <a:pPr/>
              <a:t>5</a:t>
            </a:fld>
            <a:endParaRPr lang="en-US" dirty="0"/>
          </a:p>
        </p:txBody>
      </p:sp>
      <p:sp>
        <p:nvSpPr>
          <p:cNvPr id="3" name="Footer Placeholder 2">
            <a:extLst>
              <a:ext uri="{FF2B5EF4-FFF2-40B4-BE49-F238E27FC236}">
                <a16:creationId xmlns:a16="http://schemas.microsoft.com/office/drawing/2014/main" id="{950F6DD7-4DF9-4045-ACD6-8EF7C69ABFD6}"/>
              </a:ext>
            </a:extLst>
          </p:cNvPr>
          <p:cNvSpPr>
            <a:spLocks noGrp="1"/>
          </p:cNvSpPr>
          <p:nvPr>
            <p:ph type="ftr" sz="quarter" idx="3"/>
          </p:nvPr>
        </p:nvSpPr>
        <p:spPr/>
        <p:txBody>
          <a:bodyPr/>
          <a:lstStyle/>
          <a:p>
            <a:r>
              <a:rPr lang="en-US"/>
              <a:t>Confidential Property of Schneider Electric |</a:t>
            </a:r>
            <a:endParaRPr lang="en-US" dirty="0"/>
          </a:p>
        </p:txBody>
      </p:sp>
      <p:sp>
        <p:nvSpPr>
          <p:cNvPr id="7" name="TextBox 6">
            <a:extLst>
              <a:ext uri="{FF2B5EF4-FFF2-40B4-BE49-F238E27FC236}">
                <a16:creationId xmlns:a16="http://schemas.microsoft.com/office/drawing/2014/main" id="{7A5C0A97-0164-4CEC-8243-B6832FE905CE}"/>
              </a:ext>
            </a:extLst>
          </p:cNvPr>
          <p:cNvSpPr txBox="1"/>
          <p:nvPr/>
        </p:nvSpPr>
        <p:spPr>
          <a:xfrm>
            <a:off x="1266929"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000" dirty="0">
                <a:solidFill>
                  <a:schemeClr val="bg1"/>
                </a:solidFill>
              </a:rPr>
              <a:t>	 </a:t>
            </a:r>
            <a:r>
              <a:rPr lang="en-US" sz="3547" b="1" dirty="0">
                <a:solidFill>
                  <a:schemeClr val="bg1"/>
                </a:solidFill>
              </a:rPr>
              <a:t>Liza Martinez</a:t>
            </a:r>
            <a:endParaRPr lang="en-US" sz="1800" b="1" dirty="0">
              <a:solidFill>
                <a:schemeClr val="bg1"/>
              </a:solidFill>
            </a:endParaRPr>
          </a:p>
          <a:p>
            <a:r>
              <a:rPr lang="en-US" sz="1800" dirty="0">
                <a:solidFill>
                  <a:schemeClr val="bg1"/>
                </a:solidFill>
              </a:rPr>
              <a:t>	</a:t>
            </a:r>
            <a:r>
              <a:rPr lang="en-US" sz="1800" b="1" dirty="0">
                <a:solidFill>
                  <a:schemeClr val="bg1"/>
                </a:solidFill>
              </a:rPr>
              <a:t>  </a:t>
            </a:r>
            <a:r>
              <a:rPr lang="en-US" sz="2400" b="1" dirty="0">
                <a:solidFill>
                  <a:schemeClr val="bg1"/>
                </a:solidFill>
              </a:rPr>
              <a:t>Elec-Mech Sr Eng. </a:t>
            </a:r>
            <a:r>
              <a:rPr lang="en-US" sz="1600" b="1" dirty="0">
                <a:solidFill>
                  <a:schemeClr val="bg1"/>
                </a:solidFill>
              </a:rPr>
              <a:t>PIIT MTY, MEX</a:t>
            </a:r>
            <a:endParaRPr lang="en-US" sz="1200" b="1" dirty="0">
              <a:solidFill>
                <a:schemeClr val="bg1"/>
              </a:solidFill>
            </a:endParaRPr>
          </a:p>
          <a:p>
            <a:r>
              <a:rPr lang="en-US" sz="800" dirty="0">
                <a:solidFill>
                  <a:schemeClr val="bg1"/>
                </a:solidFill>
              </a:rPr>
              <a:t>	</a:t>
            </a:r>
            <a:r>
              <a:rPr lang="en-US" sz="1200" dirty="0">
                <a:solidFill>
                  <a:schemeClr val="bg1"/>
                </a:solidFill>
              </a:rPr>
              <a:t> </a:t>
            </a:r>
            <a:r>
              <a:rPr lang="en-US" sz="2400" dirty="0">
                <a:solidFill>
                  <a:schemeClr val="bg1"/>
                </a:solidFill>
              </a:rPr>
              <a:t>QVE-COS</a:t>
            </a:r>
          </a:p>
        </p:txBody>
      </p:sp>
      <p:pic>
        <p:nvPicPr>
          <p:cNvPr id="8" name="Picture 7">
            <a:extLst>
              <a:ext uri="{FF2B5EF4-FFF2-40B4-BE49-F238E27FC236}">
                <a16:creationId xmlns:a16="http://schemas.microsoft.com/office/drawing/2014/main" id="{84DC4CFC-25DC-4EF3-91F7-4CCBE9D30D13}"/>
              </a:ext>
            </a:extLst>
          </p:cNvPr>
          <p:cNvPicPr preferRelativeResize="0">
            <a:picLocks/>
          </p:cNvPicPr>
          <p:nvPr/>
        </p:nvPicPr>
        <p:blipFill>
          <a:blip r:embed="rId2"/>
          <a:stretch>
            <a:fillRect/>
          </a:stretch>
        </p:blipFill>
        <p:spPr>
          <a:xfrm>
            <a:off x="659528" y="4409936"/>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EA72F9CE-1A5D-4449-AB61-76C4A07C2B0B}"/>
              </a:ext>
            </a:extLst>
          </p:cNvPr>
          <p:cNvSpPr txBox="1"/>
          <p:nvPr/>
        </p:nvSpPr>
        <p:spPr>
          <a:xfrm>
            <a:off x="1266929"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endParaRPr lang="en-US" sz="2800" b="1" dirty="0">
              <a:solidFill>
                <a:schemeClr val="bg1"/>
              </a:solidFill>
            </a:endParaRPr>
          </a:p>
          <a:p>
            <a:r>
              <a:rPr lang="en-US" sz="2800" b="1" dirty="0">
                <a:solidFill>
                  <a:schemeClr val="bg1"/>
                </a:solidFill>
              </a:rPr>
              <a:t>                Elec-Mech Sr Eng.</a:t>
            </a:r>
            <a:r>
              <a:rPr lang="en-US" sz="1800" b="1" dirty="0">
                <a:solidFill>
                  <a:schemeClr val="bg1"/>
                </a:solidFill>
              </a:rPr>
              <a:t>PIIT MTY, MEX</a:t>
            </a:r>
            <a:r>
              <a:rPr lang="en-US" sz="1100" b="1" dirty="0">
                <a:solidFill>
                  <a:schemeClr val="bg1"/>
                </a:solidFill>
              </a:rPr>
              <a:t>     </a:t>
            </a:r>
            <a:r>
              <a:rPr lang="en-US" sz="400" dirty="0">
                <a:solidFill>
                  <a:schemeClr val="bg1"/>
                </a:solidFill>
              </a:rPr>
              <a:t>	</a:t>
            </a:r>
            <a:r>
              <a:rPr lang="en-US" sz="1800" dirty="0">
                <a:solidFill>
                  <a:schemeClr val="bg1"/>
                </a:solidFill>
              </a:rPr>
              <a:t>  </a:t>
            </a:r>
            <a:r>
              <a:rPr lang="en-US" sz="2400" dirty="0">
                <a:solidFill>
                  <a:schemeClr val="bg1"/>
                </a:solidFill>
              </a:rPr>
              <a:t>CoS &amp; SBO K5/K6</a:t>
            </a:r>
            <a:endParaRPr lang="en-US" sz="3200" dirty="0">
              <a:solidFill>
                <a:schemeClr val="bg1"/>
              </a:solidFill>
            </a:endParaRPr>
          </a:p>
        </p:txBody>
      </p:sp>
      <p:pic>
        <p:nvPicPr>
          <p:cNvPr id="10" name="Picture 12" descr="https://spiceportal.schneider-electric.com/image/user_male_portrait?img_id=21091224&amp;img_id_token=9VrBL1dcQ7HrLQQuo%2B%2B45X2CHes%3D&amp;t=1527605746334">
            <a:extLst>
              <a:ext uri="{FF2B5EF4-FFF2-40B4-BE49-F238E27FC236}">
                <a16:creationId xmlns:a16="http://schemas.microsoft.com/office/drawing/2014/main" id="{41DE070D-CCB6-4E2E-9D40-25C0100F0F0E}"/>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59571" y="680633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7D3091-16ED-4FC8-A615-0D0C849E7DB2}"/>
              </a:ext>
            </a:extLst>
          </p:cNvPr>
          <p:cNvSpPr txBox="1"/>
          <p:nvPr/>
        </p:nvSpPr>
        <p:spPr>
          <a:xfrm>
            <a:off x="1317318" y="9452418"/>
            <a:ext cx="6533429"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endParaRPr lang="en-US" sz="600" b="1" dirty="0">
              <a:solidFill>
                <a:schemeClr val="bg1"/>
              </a:solidFill>
            </a:endParaRPr>
          </a:p>
          <a:p>
            <a:r>
              <a:rPr lang="en-US" sz="600" b="1" dirty="0">
                <a:solidFill>
                  <a:schemeClr val="bg1"/>
                </a:solidFill>
              </a:rPr>
              <a:t>	</a:t>
            </a:r>
            <a:r>
              <a:rPr lang="en-US" sz="1600" b="1" dirty="0">
                <a:solidFill>
                  <a:schemeClr val="bg1"/>
                </a:solidFill>
              </a:rPr>
              <a:t>  </a:t>
            </a:r>
            <a:r>
              <a:rPr lang="en-US" sz="2800"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pic>
        <p:nvPicPr>
          <p:cNvPr id="12" name="Picture 11">
            <a:extLst>
              <a:ext uri="{FF2B5EF4-FFF2-40B4-BE49-F238E27FC236}">
                <a16:creationId xmlns:a16="http://schemas.microsoft.com/office/drawing/2014/main" id="{5DBC130E-E3EF-4359-90B6-0DFE8067EC58}"/>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659528" y="9239739"/>
            <a:ext cx="2093976" cy="21031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id="{F802C1E6-4D65-4284-91EE-4BC9AA814D16}"/>
              </a:ext>
            </a:extLst>
          </p:cNvPr>
          <p:cNvSpPr txBox="1"/>
          <p:nvPr/>
        </p:nvSpPr>
        <p:spPr>
          <a:xfrm>
            <a:off x="1317318" y="1186634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400" b="1" dirty="0">
                <a:solidFill>
                  <a:schemeClr val="bg1"/>
                </a:solidFill>
              </a:rPr>
              <a:t>Elec-Mech Sr Eng. </a:t>
            </a:r>
            <a:r>
              <a:rPr lang="en-US" sz="2069" b="1" dirty="0">
                <a:solidFill>
                  <a:schemeClr val="bg1"/>
                </a:solidFill>
              </a:rPr>
              <a:t>PIIT </a:t>
            </a:r>
            <a:r>
              <a:rPr lang="en-US" sz="2000" b="1" dirty="0">
                <a:solidFill>
                  <a:schemeClr val="bg1"/>
                </a:solidFill>
              </a:rPr>
              <a:t>MTY, MEX</a:t>
            </a:r>
            <a:endParaRPr lang="en-US" sz="2956" b="1" dirty="0">
              <a:solidFill>
                <a:schemeClr val="bg1"/>
              </a:solidFill>
            </a:endParaRPr>
          </a:p>
          <a:p>
            <a:r>
              <a:rPr lang="en-US" sz="2956" dirty="0">
                <a:solidFill>
                  <a:schemeClr val="bg1"/>
                </a:solidFill>
              </a:rPr>
              <a:t>	</a:t>
            </a:r>
            <a:r>
              <a:rPr lang="en-US" sz="2400" dirty="0">
                <a:solidFill>
                  <a:schemeClr val="bg1"/>
                </a:solidFill>
              </a:rPr>
              <a:t>CoS &amp; Core Team Member</a:t>
            </a:r>
          </a:p>
        </p:txBody>
      </p:sp>
      <p:pic>
        <p:nvPicPr>
          <p:cNvPr id="14" name="Picture 13">
            <a:extLst>
              <a:ext uri="{FF2B5EF4-FFF2-40B4-BE49-F238E27FC236}">
                <a16:creationId xmlns:a16="http://schemas.microsoft.com/office/drawing/2014/main" id="{FFE5759F-E735-4F95-A2E7-446BDE14076C}"/>
              </a:ext>
            </a:extLst>
          </p:cNvPr>
          <p:cNvPicPr preferRelativeResize="0">
            <a:picLocks/>
          </p:cNvPicPr>
          <p:nvPr/>
        </p:nvPicPr>
        <p:blipFill>
          <a:blip r:embed="rId5"/>
          <a:stretch>
            <a:fillRect/>
          </a:stretch>
        </p:blipFill>
        <p:spPr>
          <a:xfrm>
            <a:off x="663085" y="11639937"/>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5" name="TextBox 14">
            <a:extLst>
              <a:ext uri="{FF2B5EF4-FFF2-40B4-BE49-F238E27FC236}">
                <a16:creationId xmlns:a16="http://schemas.microsoft.com/office/drawing/2014/main" id="{CE1E2CB1-6F6C-41C1-982E-B171D2FB7F07}"/>
              </a:ext>
            </a:extLst>
          </p:cNvPr>
          <p:cNvSpPr txBox="1"/>
          <p:nvPr/>
        </p:nvSpPr>
        <p:spPr>
          <a:xfrm>
            <a:off x="9233272" y="4630469"/>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pic>
        <p:nvPicPr>
          <p:cNvPr id="16" name="Picture 15">
            <a:extLst>
              <a:ext uri="{FF2B5EF4-FFF2-40B4-BE49-F238E27FC236}">
                <a16:creationId xmlns:a16="http://schemas.microsoft.com/office/drawing/2014/main" id="{17C38898-57D4-4EA7-8BF5-46A7BB46D07F}"/>
              </a:ext>
            </a:extLst>
          </p:cNvPr>
          <p:cNvPicPr preferRelativeResize="0">
            <a:picLocks/>
          </p:cNvPicPr>
          <p:nvPr/>
        </p:nvPicPr>
        <p:blipFill>
          <a:blip r:embed="rId6"/>
          <a:stretch>
            <a:fillRect/>
          </a:stretch>
        </p:blipFill>
        <p:spPr>
          <a:xfrm>
            <a:off x="8646955" y="4409936"/>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7" name="TextBox 16">
            <a:extLst>
              <a:ext uri="{FF2B5EF4-FFF2-40B4-BE49-F238E27FC236}">
                <a16:creationId xmlns:a16="http://schemas.microsoft.com/office/drawing/2014/main" id="{5E086ADA-EF5D-4B60-94BE-E7E21004C2FA}"/>
              </a:ext>
            </a:extLst>
          </p:cNvPr>
          <p:cNvSpPr txBox="1"/>
          <p:nvPr/>
        </p:nvSpPr>
        <p:spPr>
          <a:xfrm>
            <a:off x="9233272"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a:t>
            </a:r>
            <a:r>
              <a:rPr lang="en-US" sz="1050" b="1" dirty="0">
                <a:solidFill>
                  <a:schemeClr val="bg1"/>
                </a:solidFill>
              </a:rPr>
              <a:t> </a:t>
            </a:r>
            <a:endParaRPr lang="en-US" sz="1200" dirty="0">
              <a:solidFill>
                <a:schemeClr val="bg1"/>
              </a:solidFill>
            </a:endParaRPr>
          </a:p>
          <a:p>
            <a:r>
              <a:rPr lang="en-US" sz="1200" dirty="0">
                <a:solidFill>
                  <a:schemeClr val="bg1"/>
                </a:solidFill>
              </a:rPr>
              <a:t>                                  </a:t>
            </a:r>
            <a:r>
              <a:rPr lang="en-US" sz="2956" dirty="0">
                <a:solidFill>
                  <a:schemeClr val="bg1"/>
                </a:solidFill>
              </a:rPr>
              <a:t>CoS &amp; SBO</a:t>
            </a:r>
          </a:p>
        </p:txBody>
      </p:sp>
      <p:pic>
        <p:nvPicPr>
          <p:cNvPr id="18" name="Picture 17">
            <a:extLst>
              <a:ext uri="{FF2B5EF4-FFF2-40B4-BE49-F238E27FC236}">
                <a16:creationId xmlns:a16="http://schemas.microsoft.com/office/drawing/2014/main" id="{B53CA536-5158-4CED-92CB-B869D4B697B1}"/>
              </a:ext>
            </a:extLst>
          </p:cNvPr>
          <p:cNvPicPr preferRelativeResize="0">
            <a:picLocks/>
          </p:cNvPicPr>
          <p:nvPr/>
        </p:nvPicPr>
        <p:blipFill>
          <a:blip r:embed="rId7"/>
          <a:stretch>
            <a:fillRect/>
          </a:stretch>
        </p:blipFill>
        <p:spPr>
          <a:xfrm>
            <a:off x="8646955" y="6806339"/>
            <a:ext cx="2093976" cy="210312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19" name="TextBox 18">
            <a:extLst>
              <a:ext uri="{FF2B5EF4-FFF2-40B4-BE49-F238E27FC236}">
                <a16:creationId xmlns:a16="http://schemas.microsoft.com/office/drawing/2014/main" id="{54C6608B-EF1C-4120-8572-479799CB3376}"/>
              </a:ext>
            </a:extLst>
          </p:cNvPr>
          <p:cNvSpPr txBox="1"/>
          <p:nvPr/>
        </p:nvSpPr>
        <p:spPr>
          <a:xfrm>
            <a:off x="9233272" y="945521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p>
          <a:p>
            <a:r>
              <a:rPr lang="en-US" sz="3600" b="1" dirty="0">
                <a:solidFill>
                  <a:schemeClr val="bg1"/>
                </a:solidFill>
              </a:rPr>
              <a:t>            Sergio Castillo</a:t>
            </a:r>
          </a:p>
          <a:p>
            <a:r>
              <a:rPr lang="en-US" sz="2400" dirty="0">
                <a:solidFill>
                  <a:schemeClr val="bg1"/>
                </a:solidFill>
              </a:rPr>
              <a:t>	 </a:t>
            </a:r>
            <a:r>
              <a:rPr lang="en-US" sz="2400" b="1" dirty="0">
                <a:solidFill>
                  <a:schemeClr val="bg1"/>
                </a:solidFill>
              </a:rPr>
              <a:t>Electronics, Prj Engr</a:t>
            </a:r>
            <a:r>
              <a:rPr lang="en-US" sz="2400" dirty="0">
                <a:solidFill>
                  <a:schemeClr val="bg1"/>
                </a:solidFill>
              </a:rPr>
              <a:t>, </a:t>
            </a:r>
            <a:r>
              <a:rPr lang="en-US" sz="2000" dirty="0">
                <a:solidFill>
                  <a:schemeClr val="bg1"/>
                </a:solidFill>
              </a:rPr>
              <a:t>PIIT MTY MEX               MEX</a:t>
            </a:r>
            <a:endParaRPr lang="en-US" sz="2400" dirty="0">
              <a:solidFill>
                <a:schemeClr val="bg1"/>
              </a:solidFill>
            </a:endParaRPr>
          </a:p>
          <a:p>
            <a:r>
              <a:rPr lang="en-US" sz="3600" dirty="0">
                <a:solidFill>
                  <a:schemeClr val="bg1"/>
                </a:solidFill>
              </a:rPr>
              <a:t> </a:t>
            </a:r>
          </a:p>
        </p:txBody>
      </p:sp>
      <p:pic>
        <p:nvPicPr>
          <p:cNvPr id="20" name="Picture 19">
            <a:extLst>
              <a:ext uri="{FF2B5EF4-FFF2-40B4-BE49-F238E27FC236}">
                <a16:creationId xmlns:a16="http://schemas.microsoft.com/office/drawing/2014/main" id="{CBF87618-D898-477E-947F-07570BFCB7E8}"/>
              </a:ext>
            </a:extLst>
          </p:cNvPr>
          <p:cNvPicPr preferRelativeResize="0">
            <a:picLocks/>
          </p:cNvPicPr>
          <p:nvPr/>
        </p:nvPicPr>
        <p:blipFill>
          <a:blip r:embed="rId8"/>
          <a:stretch>
            <a:fillRect/>
          </a:stretch>
        </p:blipFill>
        <p:spPr>
          <a:xfrm>
            <a:off x="8646955" y="9239739"/>
            <a:ext cx="2093976" cy="2103120"/>
          </a:xfrm>
          <a:prstGeom prst="flowChartConnector">
            <a:avLst/>
          </a:prstGeom>
        </p:spPr>
      </p:pic>
      <p:sp>
        <p:nvSpPr>
          <p:cNvPr id="21" name="TextBox 20">
            <a:extLst>
              <a:ext uri="{FF2B5EF4-FFF2-40B4-BE49-F238E27FC236}">
                <a16:creationId xmlns:a16="http://schemas.microsoft.com/office/drawing/2014/main" id="{410F3B2A-E85C-477E-8EB0-C25F33035EDB}"/>
              </a:ext>
            </a:extLst>
          </p:cNvPr>
          <p:cNvSpPr txBox="1"/>
          <p:nvPr/>
        </p:nvSpPr>
        <p:spPr>
          <a:xfrm>
            <a:off x="9233272" y="1186634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Alan Salas </a:t>
            </a:r>
            <a:endParaRPr lang="en-US" sz="100" b="1" dirty="0">
              <a:solidFill>
                <a:schemeClr val="bg1"/>
              </a:solidFill>
            </a:endParaRPr>
          </a:p>
          <a:p>
            <a:r>
              <a:rPr lang="en-US" sz="100" b="1" dirty="0">
                <a:solidFill>
                  <a:schemeClr val="bg1"/>
                </a:solidFill>
              </a:rPr>
              <a:t>                                                                                                                                                                                                                                                                                                                                                                                                                                                                                              </a:t>
            </a:r>
            <a:r>
              <a:rPr lang="en-US" sz="2800" b="1" dirty="0">
                <a:solidFill>
                  <a:schemeClr val="bg1"/>
                </a:solidFill>
              </a:rPr>
              <a:t>Electronics, Sr Prj Engr, PIIT</a:t>
            </a:r>
            <a:r>
              <a:rPr lang="en-US" sz="2400" b="1" dirty="0">
                <a:solidFill>
                  <a:schemeClr val="bg1"/>
                </a:solidFill>
              </a:rPr>
              <a:t> </a:t>
            </a:r>
          </a:p>
          <a:p>
            <a:r>
              <a:rPr lang="en-US" sz="2400" b="1" dirty="0">
                <a:solidFill>
                  <a:schemeClr val="bg1"/>
                </a:solidFill>
              </a:rPr>
              <a:t>                  MTY MEX</a:t>
            </a:r>
            <a:endParaRPr lang="en-US" sz="2000" b="1" dirty="0">
              <a:solidFill>
                <a:schemeClr val="bg1"/>
              </a:solidFill>
            </a:endParaRPr>
          </a:p>
        </p:txBody>
      </p:sp>
      <p:pic>
        <p:nvPicPr>
          <p:cNvPr id="22" name="Picture 2" descr="https://ids.se.com/image/user_male_portrait?img_id=6651035&amp;img_id_token=Wbtpo%2F3J2MR%2BjDAaJuCCL%2F0tHg0%3D&amp;t=1575623642757">
            <a:extLst>
              <a:ext uri="{FF2B5EF4-FFF2-40B4-BE49-F238E27FC236}">
                <a16:creationId xmlns:a16="http://schemas.microsoft.com/office/drawing/2014/main" id="{9972D2B5-76D6-4D61-B4E4-A1317334397C}"/>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8646955" y="11610424"/>
            <a:ext cx="2093976" cy="2102902"/>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ABA25EB-43BB-482F-AC2C-B4A85F906129}"/>
              </a:ext>
            </a:extLst>
          </p:cNvPr>
          <p:cNvSpPr txBox="1"/>
          <p:nvPr/>
        </p:nvSpPr>
        <p:spPr>
          <a:xfrm>
            <a:off x="17293683"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lvl="0"/>
            <a:r>
              <a:rPr lang="en-US" sz="2400" dirty="0">
                <a:solidFill>
                  <a:schemeClr val="bg1"/>
                </a:solidFill>
              </a:rPr>
              <a:t>	</a:t>
            </a:r>
            <a:r>
              <a:rPr lang="en-US" sz="1800" b="1" dirty="0"/>
              <a:t>  </a:t>
            </a:r>
          </a:p>
          <a:p>
            <a:pPr lvl="0"/>
            <a:r>
              <a:rPr lang="en-US" sz="1800" b="1" dirty="0">
                <a:solidFill>
                  <a:schemeClr val="bg1"/>
                </a:solidFill>
              </a:rPr>
              <a:t>                           </a:t>
            </a:r>
            <a:r>
              <a:rPr lang="en-US" sz="3200" b="1" dirty="0">
                <a:solidFill>
                  <a:schemeClr val="bg1"/>
                </a:solidFill>
              </a:rPr>
              <a:t>Lesli Rodriguez</a:t>
            </a:r>
          </a:p>
          <a:p>
            <a:r>
              <a:rPr lang="en-US" sz="1600" dirty="0">
                <a:solidFill>
                  <a:schemeClr val="bg1"/>
                </a:solidFill>
              </a:rPr>
              <a:t>                              </a:t>
            </a:r>
            <a:r>
              <a:rPr lang="en-US" sz="2800" b="1" dirty="0">
                <a:solidFill>
                  <a:schemeClr val="bg1"/>
                </a:solidFill>
              </a:rPr>
              <a:t>Elec-Mech Prj Engr </a:t>
            </a:r>
            <a:r>
              <a:rPr lang="en-US" sz="1800" b="1" dirty="0">
                <a:solidFill>
                  <a:schemeClr val="bg1"/>
                </a:solidFill>
              </a:rPr>
              <a:t>MTY MEX</a:t>
            </a:r>
            <a:endParaRPr lang="en-US" sz="1600" b="1" dirty="0">
              <a:solidFill>
                <a:schemeClr val="bg1"/>
              </a:solidFill>
            </a:endParaRPr>
          </a:p>
        </p:txBody>
      </p:sp>
      <p:sp>
        <p:nvSpPr>
          <p:cNvPr id="24" name="Oval 23">
            <a:extLst>
              <a:ext uri="{FF2B5EF4-FFF2-40B4-BE49-F238E27FC236}">
                <a16:creationId xmlns:a16="http://schemas.microsoft.com/office/drawing/2014/main" id="{B69CCF30-51E7-452E-B098-DF8A3B041339}"/>
              </a:ext>
            </a:extLst>
          </p:cNvPr>
          <p:cNvSpPr/>
          <p:nvPr/>
        </p:nvSpPr>
        <p:spPr>
          <a:xfrm>
            <a:off x="16544768" y="4409936"/>
            <a:ext cx="2093976" cy="2103120"/>
          </a:xfrm>
          <a:prstGeom prst="ellipse">
            <a:avLst/>
          </a:prstGeom>
          <a:blipFill rotWithShape="1">
            <a:blip r:embed="rId10"/>
            <a:stretch>
              <a:fillRect/>
            </a:stretch>
          </a:blipFill>
          <a:ln>
            <a:solidFill>
              <a:schemeClr val="accent3">
                <a:lumMod val="75000"/>
              </a:schemeClr>
            </a:solid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25" name="TextBox 24">
            <a:extLst>
              <a:ext uri="{FF2B5EF4-FFF2-40B4-BE49-F238E27FC236}">
                <a16:creationId xmlns:a16="http://schemas.microsoft.com/office/drawing/2014/main" id="{7EB47A2E-8968-4FED-9FBF-A793BD492676}"/>
              </a:ext>
            </a:extLst>
          </p:cNvPr>
          <p:cNvSpPr txBox="1"/>
          <p:nvPr/>
        </p:nvSpPr>
        <p:spPr>
          <a:xfrm>
            <a:off x="17293683"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t>
            </a:r>
            <a:r>
              <a:rPr lang="en-US" sz="3200" b="1" dirty="0">
                <a:solidFill>
                  <a:schemeClr val="bg1"/>
                </a:solidFill>
              </a:rPr>
              <a:t>Karen Valeria Vidales</a:t>
            </a:r>
          </a:p>
          <a:p>
            <a:r>
              <a:rPr lang="en-US" sz="2800" b="1" dirty="0">
                <a:solidFill>
                  <a:schemeClr val="bg1"/>
                </a:solidFill>
              </a:rPr>
              <a:t>                  </a:t>
            </a:r>
            <a:r>
              <a:rPr lang="en-US" sz="2400" b="1" dirty="0">
                <a:solidFill>
                  <a:schemeClr val="bg1"/>
                </a:solidFill>
              </a:rPr>
              <a:t>Elec.Mech Engr, </a:t>
            </a:r>
            <a:r>
              <a:rPr lang="en-US" sz="1800" b="1" dirty="0">
                <a:solidFill>
                  <a:schemeClr val="bg1"/>
                </a:solidFill>
              </a:rPr>
              <a:t>PIIT MTY MEX </a:t>
            </a:r>
          </a:p>
        </p:txBody>
      </p:sp>
      <p:pic>
        <p:nvPicPr>
          <p:cNvPr id="26" name="Picture 2" descr="https://ids.se.com/image/user_male_portrait?img_id=8132226&amp;img_id_token=3bjM6mtuNLdKEdba9qB23DHq8g8%3D&amp;t=1575652563667">
            <a:extLst>
              <a:ext uri="{FF2B5EF4-FFF2-40B4-BE49-F238E27FC236}">
                <a16:creationId xmlns:a16="http://schemas.microsoft.com/office/drawing/2014/main" id="{2ABE9B0D-DC28-48EE-946C-DA5160FCC9DE}"/>
              </a:ext>
            </a:extLst>
          </p:cNvPr>
          <p:cNvPicPr preferRelativeResize="0">
            <a:picLocks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6544768" y="6749294"/>
            <a:ext cx="2093976" cy="2103120"/>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AED8EE3-D756-4D34-92CC-B633135F5616}"/>
              </a:ext>
            </a:extLst>
          </p:cNvPr>
          <p:cNvSpPr txBox="1"/>
          <p:nvPr/>
        </p:nvSpPr>
        <p:spPr>
          <a:xfrm>
            <a:off x="17293683" y="9452418"/>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2800" b="1" dirty="0">
                <a:solidFill>
                  <a:schemeClr val="bg1"/>
                </a:solidFill>
              </a:rPr>
              <a:t>	</a:t>
            </a:r>
            <a:r>
              <a:rPr lang="en-US" sz="2400" b="1" dirty="0">
                <a:solidFill>
                  <a:schemeClr val="bg1"/>
                </a:solidFill>
              </a:rPr>
              <a:t>Sr Prj Elec-Mech,Rev,Eng</a:t>
            </a:r>
            <a:r>
              <a:rPr lang="en-US" sz="1773" b="1" dirty="0">
                <a:solidFill>
                  <a:schemeClr val="bg1"/>
                </a:solidFill>
              </a:rPr>
              <a:t> MEX      	</a:t>
            </a:r>
            <a:r>
              <a:rPr lang="en-US" sz="2400" b="1" dirty="0">
                <a:solidFill>
                  <a:schemeClr val="bg1"/>
                </a:solidFill>
              </a:rPr>
              <a:t>MTY, MEX</a:t>
            </a:r>
            <a:endParaRPr lang="en-US" sz="2400" dirty="0">
              <a:solidFill>
                <a:schemeClr val="bg1"/>
              </a:solidFill>
            </a:endParaRPr>
          </a:p>
        </p:txBody>
      </p:sp>
      <p:pic>
        <p:nvPicPr>
          <p:cNvPr id="28" name="Picture 27">
            <a:extLst>
              <a:ext uri="{FF2B5EF4-FFF2-40B4-BE49-F238E27FC236}">
                <a16:creationId xmlns:a16="http://schemas.microsoft.com/office/drawing/2014/main" id="{EA2BFA62-CE7E-4FAB-8DE4-436D6F96594F}"/>
              </a:ext>
            </a:extLst>
          </p:cNvPr>
          <p:cNvPicPr preferRelativeResize="0">
            <a:picLocks/>
          </p:cNvPicPr>
          <p:nvPr/>
        </p:nvPicPr>
        <p:blipFill>
          <a:blip r:embed="rId12"/>
          <a:stretch>
            <a:fillRect/>
          </a:stretch>
        </p:blipFill>
        <p:spPr>
          <a:xfrm>
            <a:off x="16544768" y="919638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29" name="TextBox 28">
            <a:extLst>
              <a:ext uri="{FF2B5EF4-FFF2-40B4-BE49-F238E27FC236}">
                <a16:creationId xmlns:a16="http://schemas.microsoft.com/office/drawing/2014/main" id="{6DB7BE2A-D37E-4657-81E1-FF9E74CA6F51}"/>
              </a:ext>
            </a:extLst>
          </p:cNvPr>
          <p:cNvSpPr txBox="1"/>
          <p:nvPr/>
        </p:nvSpPr>
        <p:spPr>
          <a:xfrm>
            <a:off x="17293683" y="11851167"/>
            <a:ext cx="6537960" cy="156966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lvl="0"/>
            <a:r>
              <a:rPr lang="en-US" sz="3600" dirty="0">
                <a:solidFill>
                  <a:schemeClr val="bg1"/>
                </a:solidFill>
              </a:rPr>
              <a:t>	</a:t>
            </a:r>
            <a:r>
              <a:rPr lang="en-US" sz="2800" b="1" dirty="0"/>
              <a:t> </a:t>
            </a:r>
            <a:r>
              <a:rPr lang="en-US" sz="3200" b="1" dirty="0">
                <a:solidFill>
                  <a:schemeClr val="bg1"/>
                </a:solidFill>
              </a:rPr>
              <a:t>Mariel Puente</a:t>
            </a:r>
          </a:p>
          <a:p>
            <a:pPr lvl="0"/>
            <a:r>
              <a:rPr lang="en-US" sz="3200" b="1" dirty="0">
                <a:solidFill>
                  <a:schemeClr val="bg1"/>
                </a:solidFill>
              </a:rPr>
              <a:t>              </a:t>
            </a:r>
            <a:r>
              <a:rPr lang="en-US" sz="2800" dirty="0">
                <a:solidFill>
                  <a:schemeClr val="bg1"/>
                </a:solidFill>
              </a:rPr>
              <a:t>Sr Designer, Elec-Mech, Rev,</a:t>
            </a:r>
          </a:p>
          <a:p>
            <a:pPr lvl="0"/>
            <a:r>
              <a:rPr lang="en-US" sz="2800" dirty="0">
                <a:solidFill>
                  <a:schemeClr val="bg1"/>
                </a:solidFill>
              </a:rPr>
              <a:t>                Eng. Geomagic</a:t>
            </a:r>
            <a:r>
              <a:rPr lang="en-US" sz="2800" b="1" dirty="0">
                <a:solidFill>
                  <a:schemeClr val="bg1"/>
                </a:solidFill>
              </a:rPr>
              <a:t>, </a:t>
            </a:r>
            <a:r>
              <a:rPr lang="en-US" sz="2000" b="1" dirty="0">
                <a:solidFill>
                  <a:schemeClr val="bg1"/>
                </a:solidFill>
              </a:rPr>
              <a:t>MTY, MEX</a:t>
            </a:r>
            <a:endParaRPr lang="en-US" sz="2800" dirty="0">
              <a:solidFill>
                <a:schemeClr val="bg1"/>
              </a:solidFill>
            </a:endParaRPr>
          </a:p>
        </p:txBody>
      </p:sp>
      <p:sp>
        <p:nvSpPr>
          <p:cNvPr id="30" name="Oval 29">
            <a:extLst>
              <a:ext uri="{FF2B5EF4-FFF2-40B4-BE49-F238E27FC236}">
                <a16:creationId xmlns:a16="http://schemas.microsoft.com/office/drawing/2014/main" id="{860CB9A3-B4CB-4C79-AFE7-4E773C0D5034}"/>
              </a:ext>
            </a:extLst>
          </p:cNvPr>
          <p:cNvSpPr/>
          <p:nvPr/>
        </p:nvSpPr>
        <p:spPr>
          <a:xfrm>
            <a:off x="16544768" y="11610424"/>
            <a:ext cx="2093976" cy="2103120"/>
          </a:xfrm>
          <a:prstGeom prst="ellipse">
            <a:avLst/>
          </a:prstGeom>
          <a:blipFill rotWithShape="1">
            <a:blip r:embed="rId13"/>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1" name="TextBox 30">
            <a:extLst>
              <a:ext uri="{FF2B5EF4-FFF2-40B4-BE49-F238E27FC236}">
                <a16:creationId xmlns:a16="http://schemas.microsoft.com/office/drawing/2014/main" id="{167440D5-738A-439C-A90F-F1DD9229B3F8}"/>
              </a:ext>
            </a:extLst>
          </p:cNvPr>
          <p:cNvSpPr txBox="1"/>
          <p:nvPr/>
        </p:nvSpPr>
        <p:spPr>
          <a:xfrm>
            <a:off x="25140321"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endParaRPr lang="en-US" sz="1200" b="1" dirty="0">
              <a:solidFill>
                <a:schemeClr val="bg1"/>
              </a:solidFill>
            </a:endParaRPr>
          </a:p>
          <a:p>
            <a:r>
              <a:rPr lang="en-US" sz="1200" dirty="0">
                <a:solidFill>
                  <a:schemeClr val="bg1"/>
                </a:solidFill>
              </a:rPr>
              <a:t>	</a:t>
            </a:r>
            <a:r>
              <a:rPr lang="en-US" sz="2800" b="1" dirty="0">
                <a:solidFill>
                  <a:schemeClr val="bg1"/>
                </a:solidFill>
              </a:rPr>
              <a:t>Elec-Mech Eng. </a:t>
            </a:r>
            <a:r>
              <a:rPr lang="en-US" sz="2069" b="1" dirty="0">
                <a:solidFill>
                  <a:schemeClr val="bg1"/>
                </a:solidFill>
              </a:rPr>
              <a:t>PIIT MTY, MEX</a:t>
            </a:r>
            <a:endParaRPr lang="en-US" sz="2000" b="1" dirty="0">
              <a:solidFill>
                <a:schemeClr val="bg1"/>
              </a:solidFill>
            </a:endParaRPr>
          </a:p>
          <a:p>
            <a:r>
              <a:rPr lang="en-US" sz="2000" dirty="0">
                <a:solidFill>
                  <a:schemeClr val="bg1"/>
                </a:solidFill>
              </a:rPr>
              <a:t>	</a:t>
            </a:r>
            <a:r>
              <a:rPr lang="en-US" sz="2400" dirty="0">
                <a:solidFill>
                  <a:schemeClr val="bg1"/>
                </a:solidFill>
              </a:rPr>
              <a:t>QVE &amp; Reverse Engineering</a:t>
            </a:r>
            <a:endParaRPr lang="en-US" sz="2956" dirty="0">
              <a:solidFill>
                <a:schemeClr val="bg1"/>
              </a:solidFill>
            </a:endParaRPr>
          </a:p>
        </p:txBody>
      </p:sp>
      <p:pic>
        <p:nvPicPr>
          <p:cNvPr id="32" name="Picture 31">
            <a:extLst>
              <a:ext uri="{FF2B5EF4-FFF2-40B4-BE49-F238E27FC236}">
                <a16:creationId xmlns:a16="http://schemas.microsoft.com/office/drawing/2014/main" id="{675123D8-674D-4762-B06B-09901894077F}"/>
              </a:ext>
            </a:extLst>
          </p:cNvPr>
          <p:cNvPicPr preferRelativeResize="0">
            <a:picLocks/>
          </p:cNvPicPr>
          <p:nvPr/>
        </p:nvPicPr>
        <p:blipFill>
          <a:blip r:embed="rId14"/>
          <a:stretch>
            <a:fillRect/>
          </a:stretch>
        </p:blipFill>
        <p:spPr>
          <a:xfrm>
            <a:off x="24538399" y="437034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33" name="TextBox 32">
            <a:extLst>
              <a:ext uri="{FF2B5EF4-FFF2-40B4-BE49-F238E27FC236}">
                <a16:creationId xmlns:a16="http://schemas.microsoft.com/office/drawing/2014/main" id="{4E226774-1B66-45A0-A0B0-85F02A5233F5}"/>
              </a:ext>
            </a:extLst>
          </p:cNvPr>
          <p:cNvSpPr txBox="1"/>
          <p:nvPr/>
        </p:nvSpPr>
        <p:spPr>
          <a:xfrm>
            <a:off x="25140321" y="7055239"/>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Hector Corpus</a:t>
            </a:r>
          </a:p>
          <a:p>
            <a:r>
              <a:rPr lang="en-US" sz="2800" b="1" dirty="0">
                <a:solidFill>
                  <a:schemeClr val="bg1"/>
                </a:solidFill>
              </a:rPr>
              <a:t>	Mechanical Drafter,</a:t>
            </a:r>
            <a:r>
              <a:rPr lang="en-US" sz="2000" b="1" dirty="0">
                <a:solidFill>
                  <a:schemeClr val="bg1"/>
                </a:solidFill>
              </a:rPr>
              <a:t> </a:t>
            </a:r>
            <a:r>
              <a:rPr lang="en-US" sz="1500" b="1" dirty="0">
                <a:solidFill>
                  <a:schemeClr val="bg1"/>
                </a:solidFill>
              </a:rPr>
              <a:t>PIIT  MTY MEX </a:t>
            </a:r>
          </a:p>
          <a:p>
            <a:r>
              <a:rPr lang="en-US" sz="2800" dirty="0">
                <a:solidFill>
                  <a:schemeClr val="bg1"/>
                </a:solidFill>
              </a:rPr>
              <a:t>	</a:t>
            </a:r>
            <a:r>
              <a:rPr lang="en-US" sz="2400" dirty="0">
                <a:solidFill>
                  <a:schemeClr val="bg1"/>
                </a:solidFill>
              </a:rPr>
              <a:t>Design 2D 3D / Geomagic ctrl</a:t>
            </a:r>
          </a:p>
        </p:txBody>
      </p:sp>
      <p:pic>
        <p:nvPicPr>
          <p:cNvPr id="34" name="Picture 33">
            <a:extLst>
              <a:ext uri="{FF2B5EF4-FFF2-40B4-BE49-F238E27FC236}">
                <a16:creationId xmlns:a16="http://schemas.microsoft.com/office/drawing/2014/main" id="{666F8C10-6E74-4F60-A432-77BB7DCB6682}"/>
              </a:ext>
            </a:extLst>
          </p:cNvPr>
          <p:cNvPicPr preferRelativeResize="0">
            <a:picLocks/>
          </p:cNvPicPr>
          <p:nvPr/>
        </p:nvPicPr>
        <p:blipFill>
          <a:blip r:embed="rId15"/>
          <a:stretch>
            <a:fillRect/>
          </a:stretch>
        </p:blipFill>
        <p:spPr>
          <a:xfrm>
            <a:off x="24538399" y="683723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35" name="TextBox 34">
            <a:extLst>
              <a:ext uri="{FF2B5EF4-FFF2-40B4-BE49-F238E27FC236}">
                <a16:creationId xmlns:a16="http://schemas.microsoft.com/office/drawing/2014/main" id="{ADAE1AF9-B37E-4A0C-8EBF-478F957CFFE8}"/>
              </a:ext>
            </a:extLst>
          </p:cNvPr>
          <p:cNvSpPr txBox="1"/>
          <p:nvPr/>
        </p:nvSpPr>
        <p:spPr>
          <a:xfrm>
            <a:off x="25140321" y="9452418"/>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2800" b="1" dirty="0">
                <a:solidFill>
                  <a:schemeClr val="bg1"/>
                </a:solidFill>
              </a:rPr>
              <a:t>               Mechanical Drafter</a:t>
            </a:r>
            <a:r>
              <a:rPr lang="en-US" sz="2956" b="1" dirty="0">
                <a:solidFill>
                  <a:schemeClr val="bg1"/>
                </a:solidFill>
              </a:rPr>
              <a:t>, </a:t>
            </a:r>
            <a:r>
              <a:rPr lang="en-US" sz="1600" b="1" dirty="0">
                <a:solidFill>
                  <a:schemeClr val="bg1"/>
                </a:solidFill>
              </a:rPr>
              <a:t>PIIT MTY MEX      </a:t>
            </a:r>
            <a:r>
              <a:rPr lang="en-US" sz="1773" b="1" dirty="0">
                <a:solidFill>
                  <a:schemeClr val="bg1"/>
                </a:solidFill>
              </a:rPr>
              <a:t>	</a:t>
            </a:r>
            <a:r>
              <a:rPr lang="en-US" sz="2364" dirty="0">
                <a:solidFill>
                  <a:schemeClr val="bg1"/>
                </a:solidFill>
              </a:rPr>
              <a:t>Design 2D 3D / Geomagic Dx</a:t>
            </a:r>
          </a:p>
        </p:txBody>
      </p:sp>
      <p:pic>
        <p:nvPicPr>
          <p:cNvPr id="36" name="Picture 35">
            <a:extLst>
              <a:ext uri="{FF2B5EF4-FFF2-40B4-BE49-F238E27FC236}">
                <a16:creationId xmlns:a16="http://schemas.microsoft.com/office/drawing/2014/main" id="{815D50CE-4D33-4504-84C5-E7FAA372AF20}"/>
              </a:ext>
            </a:extLst>
          </p:cNvPr>
          <p:cNvPicPr preferRelativeResize="0">
            <a:picLocks/>
          </p:cNvPicPr>
          <p:nvPr/>
        </p:nvPicPr>
        <p:blipFill>
          <a:blip r:embed="rId16"/>
          <a:stretch>
            <a:fillRect/>
          </a:stretch>
        </p:blipFill>
        <p:spPr>
          <a:xfrm>
            <a:off x="24519149" y="919638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7" name="TextBox 36">
            <a:extLst>
              <a:ext uri="{FF2B5EF4-FFF2-40B4-BE49-F238E27FC236}">
                <a16:creationId xmlns:a16="http://schemas.microsoft.com/office/drawing/2014/main" id="{450429B6-D969-48BD-828F-8D9D4F026939}"/>
              </a:ext>
            </a:extLst>
          </p:cNvPr>
          <p:cNvSpPr txBox="1"/>
          <p:nvPr/>
        </p:nvSpPr>
        <p:spPr>
          <a:xfrm>
            <a:off x="12928120" y="1847433"/>
            <a:ext cx="7233295" cy="174618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pic>
        <p:nvPicPr>
          <p:cNvPr id="38" name="Picture 37">
            <a:extLst>
              <a:ext uri="{FF2B5EF4-FFF2-40B4-BE49-F238E27FC236}">
                <a16:creationId xmlns:a16="http://schemas.microsoft.com/office/drawing/2014/main" id="{470DE7C1-1B36-4335-B859-BCD54ADC17EE}"/>
              </a:ext>
            </a:extLst>
          </p:cNvPr>
          <p:cNvPicPr preferRelativeResize="0">
            <a:picLocks/>
          </p:cNvPicPr>
          <p:nvPr/>
        </p:nvPicPr>
        <p:blipFill rotWithShape="1">
          <a:blip r:embed="rId17"/>
          <a:srcRect t="-1050" r="5663" b="1"/>
          <a:stretch/>
        </p:blipFill>
        <p:spPr>
          <a:xfrm>
            <a:off x="12505510" y="1676071"/>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9" name="TextBox 38">
            <a:extLst>
              <a:ext uri="{FF2B5EF4-FFF2-40B4-BE49-F238E27FC236}">
                <a16:creationId xmlns:a16="http://schemas.microsoft.com/office/drawing/2014/main" id="{70146E45-C680-45DA-89D2-4AE1D3735D7F}"/>
              </a:ext>
            </a:extLst>
          </p:cNvPr>
          <p:cNvSpPr txBox="1"/>
          <p:nvPr/>
        </p:nvSpPr>
        <p:spPr>
          <a:xfrm>
            <a:off x="11557805" y="196083"/>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cxnSp>
        <p:nvCxnSpPr>
          <p:cNvPr id="40" name="Straight Connector 39">
            <a:extLst>
              <a:ext uri="{FF2B5EF4-FFF2-40B4-BE49-F238E27FC236}">
                <a16:creationId xmlns:a16="http://schemas.microsoft.com/office/drawing/2014/main" id="{3379BA99-3A02-40A1-963D-EAF36CCC9CDE}"/>
              </a:ext>
            </a:extLst>
          </p:cNvPr>
          <p:cNvCxnSpPr>
            <a:cxnSpLocks/>
          </p:cNvCxnSpPr>
          <p:nvPr/>
        </p:nvCxnSpPr>
        <p:spPr>
          <a:xfrm>
            <a:off x="239200" y="4091165"/>
            <a:ext cx="2378856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76B8AE81-F688-48CA-9845-33DCBECAEF43}"/>
              </a:ext>
            </a:extLst>
          </p:cNvPr>
          <p:cNvCxnSpPr>
            <a:cxnSpLocks/>
          </p:cNvCxnSpPr>
          <p:nvPr/>
        </p:nvCxnSpPr>
        <p:spPr>
          <a:xfrm flipH="1">
            <a:off x="231307" y="4068841"/>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D0C269D-B4C0-4AC8-BFA5-F0933D0229D7}"/>
              </a:ext>
            </a:extLst>
          </p:cNvPr>
          <p:cNvCxnSpPr>
            <a:cxnSpLocks/>
          </p:cNvCxnSpPr>
          <p:nvPr/>
        </p:nvCxnSpPr>
        <p:spPr>
          <a:xfrm>
            <a:off x="231307" y="5423904"/>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30886BF-BAF7-4B19-8F13-B47964C5B2BD}"/>
              </a:ext>
            </a:extLst>
          </p:cNvPr>
          <p:cNvCxnSpPr>
            <a:cxnSpLocks/>
          </p:cNvCxnSpPr>
          <p:nvPr/>
        </p:nvCxnSpPr>
        <p:spPr>
          <a:xfrm>
            <a:off x="231307" y="7886367"/>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8FD883F7-B992-4416-AB1D-D209B3CFF0FA}"/>
              </a:ext>
            </a:extLst>
          </p:cNvPr>
          <p:cNvCxnSpPr>
            <a:cxnSpLocks/>
          </p:cNvCxnSpPr>
          <p:nvPr/>
        </p:nvCxnSpPr>
        <p:spPr>
          <a:xfrm>
            <a:off x="231307" y="10348180"/>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B87A598E-7B2C-43B8-A87C-BD9222E431D8}"/>
              </a:ext>
            </a:extLst>
          </p:cNvPr>
          <p:cNvCxnSpPr>
            <a:cxnSpLocks/>
          </p:cNvCxnSpPr>
          <p:nvPr/>
        </p:nvCxnSpPr>
        <p:spPr>
          <a:xfrm>
            <a:off x="232803" y="12791393"/>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EA69509-552B-48F4-8E28-54FA6786B915}"/>
              </a:ext>
            </a:extLst>
          </p:cNvPr>
          <p:cNvCxnSpPr>
            <a:cxnSpLocks/>
          </p:cNvCxnSpPr>
          <p:nvPr/>
        </p:nvCxnSpPr>
        <p:spPr>
          <a:xfrm flipH="1">
            <a:off x="8148185" y="4113490"/>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7712E1A9-8EBE-43C8-B2DF-5CBEDF1F9B43}"/>
              </a:ext>
            </a:extLst>
          </p:cNvPr>
          <p:cNvCxnSpPr>
            <a:cxnSpLocks/>
          </p:cNvCxnSpPr>
          <p:nvPr/>
        </p:nvCxnSpPr>
        <p:spPr>
          <a:xfrm>
            <a:off x="8152711" y="54874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C73EC0B9-B0D4-4143-993A-EF96C7B283F8}"/>
              </a:ext>
            </a:extLst>
          </p:cNvPr>
          <p:cNvCxnSpPr>
            <a:cxnSpLocks/>
          </p:cNvCxnSpPr>
          <p:nvPr/>
        </p:nvCxnSpPr>
        <p:spPr>
          <a:xfrm>
            <a:off x="8155375" y="7900071"/>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32295182-A84E-4767-A196-213591E38B3B}"/>
              </a:ext>
            </a:extLst>
          </p:cNvPr>
          <p:cNvCxnSpPr>
            <a:cxnSpLocks/>
          </p:cNvCxnSpPr>
          <p:nvPr/>
        </p:nvCxnSpPr>
        <p:spPr>
          <a:xfrm>
            <a:off x="8148185" y="10348180"/>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8C5A37A4-C0E7-43A2-BF8C-D92CB8836934}"/>
              </a:ext>
            </a:extLst>
          </p:cNvPr>
          <p:cNvCxnSpPr>
            <a:cxnSpLocks/>
          </p:cNvCxnSpPr>
          <p:nvPr/>
        </p:nvCxnSpPr>
        <p:spPr>
          <a:xfrm>
            <a:off x="8136546" y="12836042"/>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BDF9D91-70CD-486F-AD19-C1C7583F98F4}"/>
              </a:ext>
            </a:extLst>
          </p:cNvPr>
          <p:cNvCxnSpPr>
            <a:cxnSpLocks/>
          </p:cNvCxnSpPr>
          <p:nvPr/>
        </p:nvCxnSpPr>
        <p:spPr>
          <a:xfrm flipH="1">
            <a:off x="16073539" y="4099089"/>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FF73A297-FD80-47EC-828A-C6188F3F5988}"/>
              </a:ext>
            </a:extLst>
          </p:cNvPr>
          <p:cNvCxnSpPr>
            <a:cxnSpLocks/>
          </p:cNvCxnSpPr>
          <p:nvPr/>
        </p:nvCxnSpPr>
        <p:spPr>
          <a:xfrm>
            <a:off x="16075015" y="54493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3E5CE1-AD30-4D23-B95B-D7FF16AC2AB6}"/>
              </a:ext>
            </a:extLst>
          </p:cNvPr>
          <p:cNvCxnSpPr>
            <a:cxnSpLocks/>
          </p:cNvCxnSpPr>
          <p:nvPr/>
        </p:nvCxnSpPr>
        <p:spPr>
          <a:xfrm>
            <a:off x="16080729" y="7886367"/>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A706EDC8-C5C8-46E9-A6B9-6E638A688E69}"/>
              </a:ext>
            </a:extLst>
          </p:cNvPr>
          <p:cNvCxnSpPr>
            <a:cxnSpLocks/>
          </p:cNvCxnSpPr>
          <p:nvPr/>
        </p:nvCxnSpPr>
        <p:spPr>
          <a:xfrm>
            <a:off x="16073539" y="1033648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E5D5FF15-B860-47EB-B802-C1E4E6FDF6D4}"/>
              </a:ext>
            </a:extLst>
          </p:cNvPr>
          <p:cNvCxnSpPr>
            <a:cxnSpLocks/>
          </p:cNvCxnSpPr>
          <p:nvPr/>
        </p:nvCxnSpPr>
        <p:spPr>
          <a:xfrm>
            <a:off x="16080729" y="12823342"/>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7AFD9B06-7129-4F51-B7B2-A4512A015D01}"/>
              </a:ext>
            </a:extLst>
          </p:cNvPr>
          <p:cNvCxnSpPr>
            <a:cxnSpLocks/>
          </p:cNvCxnSpPr>
          <p:nvPr/>
        </p:nvCxnSpPr>
        <p:spPr>
          <a:xfrm>
            <a:off x="24049396" y="54239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258B7B72-9250-4FF0-88DA-4604E5BF628A}"/>
              </a:ext>
            </a:extLst>
          </p:cNvPr>
          <p:cNvCxnSpPr>
            <a:cxnSpLocks/>
          </p:cNvCxnSpPr>
          <p:nvPr/>
        </p:nvCxnSpPr>
        <p:spPr>
          <a:xfrm>
            <a:off x="24048602" y="4113490"/>
            <a:ext cx="16008" cy="613445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66A604B0-8C42-44A1-8A25-8308644F94C8}"/>
              </a:ext>
            </a:extLst>
          </p:cNvPr>
          <p:cNvCxnSpPr>
            <a:cxnSpLocks/>
          </p:cNvCxnSpPr>
          <p:nvPr/>
        </p:nvCxnSpPr>
        <p:spPr>
          <a:xfrm>
            <a:off x="24068646" y="7972996"/>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6994F4A0-2745-41DD-9090-C1C9773EA4D2}"/>
              </a:ext>
            </a:extLst>
          </p:cNvPr>
          <p:cNvCxnSpPr>
            <a:cxnSpLocks/>
          </p:cNvCxnSpPr>
          <p:nvPr/>
        </p:nvCxnSpPr>
        <p:spPr>
          <a:xfrm>
            <a:off x="24021575" y="10254461"/>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FBA8E71C-F3A5-47BB-954B-E696C822536D}"/>
              </a:ext>
            </a:extLst>
          </p:cNvPr>
          <p:cNvCxnSpPr>
            <a:cxnSpLocks/>
          </p:cNvCxnSpPr>
          <p:nvPr/>
        </p:nvCxnSpPr>
        <p:spPr>
          <a:xfrm flipV="1">
            <a:off x="13565233" y="3802277"/>
            <a:ext cx="0" cy="288888"/>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7827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4BDA1A33-8E39-46BF-990E-BF7E711C1A43}"/>
              </a:ext>
            </a:extLst>
          </p:cNvPr>
          <p:cNvSpPr txBox="1"/>
          <p:nvPr/>
        </p:nvSpPr>
        <p:spPr>
          <a:xfrm>
            <a:off x="12188497" y="4578709"/>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Raul de la ROSA</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26" name="Group 25">
            <a:extLst>
              <a:ext uri="{FF2B5EF4-FFF2-40B4-BE49-F238E27FC236}">
                <a16:creationId xmlns:a16="http://schemas.microsoft.com/office/drawing/2014/main" id="{14E82B6F-7CB3-4371-BBB7-7E38911074EE}"/>
              </a:ext>
            </a:extLst>
          </p:cNvPr>
          <p:cNvGrpSpPr/>
          <p:nvPr/>
        </p:nvGrpSpPr>
        <p:grpSpPr>
          <a:xfrm>
            <a:off x="11452932" y="6615692"/>
            <a:ext cx="7566365" cy="2246025"/>
            <a:chOff x="12046932" y="9833533"/>
            <a:chExt cx="7566365" cy="2246025"/>
          </a:xfrm>
        </p:grpSpPr>
        <p:sp>
          <p:nvSpPr>
            <p:cNvPr id="46" name="TextBox 45">
              <a:extLst>
                <a:ext uri="{FF2B5EF4-FFF2-40B4-BE49-F238E27FC236}">
                  <a16:creationId xmlns:a16="http://schemas.microsoft.com/office/drawing/2014/main" id="{E2C756AD-7100-45F7-B86F-36E280E61FAC}"/>
                </a:ext>
              </a:extLst>
            </p:cNvPr>
            <p:cNvSpPr txBox="1"/>
            <p:nvPr/>
          </p:nvSpPr>
          <p:spPr>
            <a:xfrm>
              <a:off x="12801017" y="10012399"/>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6" name="Group 5">
              <a:extLst>
                <a:ext uri="{FF2B5EF4-FFF2-40B4-BE49-F238E27FC236}">
                  <a16:creationId xmlns:a16="http://schemas.microsoft.com/office/drawing/2014/main" id="{48A2E178-2A23-45FA-ABA7-D24C2D9737B8}"/>
                </a:ext>
              </a:extLst>
            </p:cNvPr>
            <p:cNvGrpSpPr/>
            <p:nvPr/>
          </p:nvGrpSpPr>
          <p:grpSpPr>
            <a:xfrm>
              <a:off x="12046932" y="9833533"/>
              <a:ext cx="2278373" cy="2246025"/>
              <a:chOff x="11969661" y="7535386"/>
              <a:chExt cx="2377441" cy="2350008"/>
            </a:xfrm>
          </p:grpSpPr>
          <p:pic>
            <p:nvPicPr>
              <p:cNvPr id="89" name="Picture 88">
                <a:extLst>
                  <a:ext uri="{FF2B5EF4-FFF2-40B4-BE49-F238E27FC236}">
                    <a16:creationId xmlns:a16="http://schemas.microsoft.com/office/drawing/2014/main" id="{4D94965E-2038-40DE-8291-1C5493F0B3D4}"/>
                  </a:ext>
                </a:extLst>
              </p:cNvPr>
              <p:cNvPicPr preferRelativeResize="0">
                <a:picLocks/>
              </p:cNvPicPr>
              <p:nvPr/>
            </p:nvPicPr>
            <p:blipFill rotWithShape="1">
              <a:blip r:embed="rId3"/>
              <a:srcRect l="10389" t="31541" r="78973" b="44510"/>
              <a:stretch/>
            </p:blipFill>
            <p:spPr>
              <a:xfrm>
                <a:off x="12136596" y="7606982"/>
                <a:ext cx="2121408" cy="2139696"/>
              </a:xfrm>
              <a:prstGeom prst="flowChartConnector">
                <a:avLst/>
              </a:prstGeom>
              <a:ln>
                <a:solidFill>
                  <a:schemeClr val="accent1"/>
                </a:solidFill>
              </a:ln>
            </p:spPr>
          </p:pic>
          <p:pic>
            <p:nvPicPr>
              <p:cNvPr id="22" name="Picture 21">
                <a:extLst>
                  <a:ext uri="{FF2B5EF4-FFF2-40B4-BE49-F238E27FC236}">
                    <a16:creationId xmlns:a16="http://schemas.microsoft.com/office/drawing/2014/main" id="{4EE42F8F-B726-4CF2-B5E3-0E051B8D4633}"/>
                  </a:ext>
                </a:extLst>
              </p:cNvPr>
              <p:cNvPicPr preferRelativeResize="0">
                <a:picLocks/>
              </p:cNvPicPr>
              <p:nvPr/>
            </p:nvPicPr>
            <p:blipFill>
              <a:blip r:embed="rId4"/>
              <a:stretch>
                <a:fillRect/>
              </a:stretch>
            </p:blipFill>
            <p:spPr>
              <a:xfrm>
                <a:off x="11969661" y="7535386"/>
                <a:ext cx="2377441" cy="2350008"/>
              </a:xfrm>
              <a:prstGeom prst="ellipse">
                <a:avLst/>
              </a:prstGeom>
              <a:ln>
                <a:noFill/>
              </a:ln>
              <a:effectLst>
                <a:softEdge rad="112500"/>
              </a:effectLst>
            </p:spPr>
          </p:pic>
        </p:grpSp>
      </p:grpSp>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628330" y="232302"/>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1745883" y="2023483"/>
            <a:ext cx="6812280" cy="182081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Lucy Casas</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3914900"/>
            <a:ext cx="0" cy="33254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439951" y="4247728"/>
            <a:ext cx="1103526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445100" y="4289358"/>
            <a:ext cx="1" cy="830116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0788856" y="4268993"/>
            <a:ext cx="10416" cy="827414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a:off x="10762831" y="5298128"/>
            <a:ext cx="74508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p:cNvCxnSpPr>
          <p:nvPr/>
        </p:nvCxnSpPr>
        <p:spPr>
          <a:xfrm>
            <a:off x="2436095" y="12495240"/>
            <a:ext cx="62064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262941"/>
            <a:ext cx="5886402" cy="162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313363" y="4293359"/>
            <a:ext cx="37756" cy="816546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EACD4E-C7C4-42A2-A620-B3191089E48E}"/>
              </a:ext>
            </a:extLst>
          </p:cNvPr>
          <p:cNvGrpSpPr/>
          <p:nvPr/>
        </p:nvGrpSpPr>
        <p:grpSpPr>
          <a:xfrm>
            <a:off x="3145231" y="6650127"/>
            <a:ext cx="7324388" cy="2139696"/>
            <a:chOff x="4035075" y="9751078"/>
            <a:chExt cx="7324388" cy="2139696"/>
          </a:xfrm>
        </p:grpSpPr>
        <p:sp>
          <p:nvSpPr>
            <p:cNvPr id="68" name="TextBox 67">
              <a:extLst>
                <a:ext uri="{FF2B5EF4-FFF2-40B4-BE49-F238E27FC236}">
                  <a16:creationId xmlns:a16="http://schemas.microsoft.com/office/drawing/2014/main" id="{8B3C185A-3B02-4D9D-911D-04E0024E1BE6}"/>
                </a:ext>
              </a:extLst>
            </p:cNvPr>
            <p:cNvSpPr txBox="1"/>
            <p:nvPr/>
          </p:nvSpPr>
          <p:spPr>
            <a:xfrm>
              <a:off x="4547183" y="9885391"/>
              <a:ext cx="6812280" cy="182081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b="1" dirty="0">
                  <a:solidFill>
                    <a:schemeClr val="bg1"/>
                  </a:solidFill>
                </a:rPr>
                <a:t> </a:t>
              </a:r>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4035075" y="9751078"/>
              <a:ext cx="2121408" cy="2139696"/>
            </a:xfrm>
            <a:prstGeom prst="ellipse">
              <a:avLst/>
            </a:prstGeom>
            <a:ln w="12700" cap="rnd">
              <a:solidFill>
                <a:schemeClr val="bg1"/>
              </a:solidFill>
              <a:prstDash val="solid"/>
            </a:ln>
            <a:effectLst/>
          </p:spPr>
        </p:pic>
      </p:grpSp>
      <p:grpSp>
        <p:nvGrpSpPr>
          <p:cNvPr id="23" name="Group 22">
            <a:extLst>
              <a:ext uri="{FF2B5EF4-FFF2-40B4-BE49-F238E27FC236}">
                <a16:creationId xmlns:a16="http://schemas.microsoft.com/office/drawing/2014/main" id="{E1698ED5-FEC1-49FD-A9A8-0ED812BB8FE7}"/>
              </a:ext>
            </a:extLst>
          </p:cNvPr>
          <p:cNvGrpSpPr/>
          <p:nvPr/>
        </p:nvGrpSpPr>
        <p:grpSpPr>
          <a:xfrm>
            <a:off x="3114848" y="11336184"/>
            <a:ext cx="7325762" cy="2139696"/>
            <a:chOff x="3698626" y="11517262"/>
            <a:chExt cx="7325762" cy="2139696"/>
          </a:xfrm>
          <a:solidFill>
            <a:srgbClr val="30B23F"/>
          </a:solidFill>
        </p:grpSpPr>
        <p:sp>
          <p:nvSpPr>
            <p:cNvPr id="40" name="TextBox 39">
              <a:extLst>
                <a:ext uri="{FF2B5EF4-FFF2-40B4-BE49-F238E27FC236}">
                  <a16:creationId xmlns:a16="http://schemas.microsoft.com/office/drawing/2014/main" id="{72A4A986-CBB9-415F-A0BF-22BABC148FC7}"/>
                </a:ext>
              </a:extLst>
            </p:cNvPr>
            <p:cNvSpPr txBox="1"/>
            <p:nvPr/>
          </p:nvSpPr>
          <p:spPr>
            <a:xfrm>
              <a:off x="4212108" y="11675622"/>
              <a:ext cx="6812280" cy="1819656"/>
            </a:xfrm>
            <a:prstGeom prst="rect">
              <a:avLst/>
            </a:prstGeom>
            <a:grp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15" name="Picture 14">
              <a:extLst>
                <a:ext uri="{FF2B5EF4-FFF2-40B4-BE49-F238E27FC236}">
                  <a16:creationId xmlns:a16="http://schemas.microsoft.com/office/drawing/2014/main" id="{288D4B01-856A-466E-8D2E-D539EBB2B1A5}"/>
                </a:ext>
              </a:extLst>
            </p:cNvPr>
            <p:cNvPicPr preferRelativeResize="0">
              <a:picLocks/>
            </p:cNvPicPr>
            <p:nvPr/>
          </p:nvPicPr>
          <p:blipFill>
            <a:blip r:embed="rId6"/>
            <a:stretch>
              <a:fillRect/>
            </a:stretch>
          </p:blipFill>
          <p:spPr>
            <a:xfrm>
              <a:off x="3698626" y="11517262"/>
              <a:ext cx="2121408" cy="2139696"/>
            </a:xfrm>
            <a:prstGeom prst="ellipse">
              <a:avLst/>
            </a:prstGeom>
            <a:grpFill/>
            <a:ln w="12700"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pic>
        <p:nvPicPr>
          <p:cNvPr id="29" name="Picture 28">
            <a:extLst>
              <a:ext uri="{FF2B5EF4-FFF2-40B4-BE49-F238E27FC236}">
                <a16:creationId xmlns:a16="http://schemas.microsoft.com/office/drawing/2014/main" id="{978D12D7-C8A5-489A-A946-4839AE6A8325}"/>
              </a:ext>
            </a:extLst>
          </p:cNvPr>
          <p:cNvPicPr preferRelativeResize="0">
            <a:picLocks/>
          </p:cNvPicPr>
          <p:nvPr/>
        </p:nvPicPr>
        <p:blipFill>
          <a:blip r:embed="rId7"/>
          <a:stretch>
            <a:fillRect/>
          </a:stretch>
        </p:blipFill>
        <p:spPr>
          <a:xfrm>
            <a:off x="11612913" y="436241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28" name="Group 27">
            <a:extLst>
              <a:ext uri="{FF2B5EF4-FFF2-40B4-BE49-F238E27FC236}">
                <a16:creationId xmlns:a16="http://schemas.microsoft.com/office/drawing/2014/main" id="{51C37423-6286-4295-A841-090BCC77F855}"/>
              </a:ext>
            </a:extLst>
          </p:cNvPr>
          <p:cNvGrpSpPr/>
          <p:nvPr/>
        </p:nvGrpSpPr>
        <p:grpSpPr>
          <a:xfrm>
            <a:off x="11630490" y="8882878"/>
            <a:ext cx="7370287" cy="2139696"/>
            <a:chOff x="21303876" y="4416442"/>
            <a:chExt cx="7370287" cy="2139696"/>
          </a:xfrm>
        </p:grpSpPr>
        <p:sp>
          <p:nvSpPr>
            <p:cNvPr id="128" name="TextBox 127">
              <a:extLst>
                <a:ext uri="{FF2B5EF4-FFF2-40B4-BE49-F238E27FC236}">
                  <a16:creationId xmlns:a16="http://schemas.microsoft.com/office/drawing/2014/main" id="{0685251F-B074-4EE8-B164-951BC400E21C}"/>
                </a:ext>
              </a:extLst>
            </p:cNvPr>
            <p:cNvSpPr txBox="1"/>
            <p:nvPr/>
          </p:nvSpPr>
          <p:spPr>
            <a:xfrm>
              <a:off x="21861883" y="4574147"/>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30" name="Picture 29">
              <a:extLst>
                <a:ext uri="{FF2B5EF4-FFF2-40B4-BE49-F238E27FC236}">
                  <a16:creationId xmlns:a16="http://schemas.microsoft.com/office/drawing/2014/main" id="{B8ACFAB4-79EC-45EA-A709-0844BF80F2BE}"/>
                </a:ext>
              </a:extLst>
            </p:cNvPr>
            <p:cNvPicPr preferRelativeResize="0">
              <a:picLocks/>
            </p:cNvPicPr>
            <p:nvPr/>
          </p:nvPicPr>
          <p:blipFill>
            <a:blip r:embed="rId8"/>
            <a:stretch>
              <a:fillRect/>
            </a:stretch>
          </p:blipFill>
          <p:spPr>
            <a:xfrm>
              <a:off x="21303876" y="4416442"/>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627B7CD0-62B5-4022-8534-6B451B7E59D7}"/>
              </a:ext>
            </a:extLst>
          </p:cNvPr>
          <p:cNvGrpSpPr/>
          <p:nvPr/>
        </p:nvGrpSpPr>
        <p:grpSpPr>
          <a:xfrm>
            <a:off x="11615770" y="11366720"/>
            <a:ext cx="7362216" cy="2139696"/>
            <a:chOff x="21344273" y="6811161"/>
            <a:chExt cx="7362216" cy="2139696"/>
          </a:xfrm>
        </p:grpSpPr>
        <p:sp>
          <p:nvSpPr>
            <p:cNvPr id="131" name="TextBox 130">
              <a:extLst>
                <a:ext uri="{FF2B5EF4-FFF2-40B4-BE49-F238E27FC236}">
                  <a16:creationId xmlns:a16="http://schemas.microsoft.com/office/drawing/2014/main" id="{5178BCFD-2EB9-4566-A255-F2B6710665FC}"/>
                </a:ext>
              </a:extLst>
            </p:cNvPr>
            <p:cNvSpPr txBox="1"/>
            <p:nvPr/>
          </p:nvSpPr>
          <p:spPr>
            <a:xfrm>
              <a:off x="21894209" y="6962490"/>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2" name="Picture 31">
              <a:extLst>
                <a:ext uri="{FF2B5EF4-FFF2-40B4-BE49-F238E27FC236}">
                  <a16:creationId xmlns:a16="http://schemas.microsoft.com/office/drawing/2014/main" id="{AF2CE4D0-C137-4375-A163-1C3EA5541B5E}"/>
                </a:ext>
              </a:extLst>
            </p:cNvPr>
            <p:cNvPicPr preferRelativeResize="0">
              <a:picLocks/>
            </p:cNvPicPr>
            <p:nvPr/>
          </p:nvPicPr>
          <p:blipFill>
            <a:blip r:embed="rId9"/>
            <a:stretch>
              <a:fillRect/>
            </a:stretch>
          </p:blipFill>
          <p:spPr>
            <a:xfrm>
              <a:off x="21344273" y="6811161"/>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5" name="Group 34">
            <a:extLst>
              <a:ext uri="{FF2B5EF4-FFF2-40B4-BE49-F238E27FC236}">
                <a16:creationId xmlns:a16="http://schemas.microsoft.com/office/drawing/2014/main" id="{4E6FE89E-D764-4F23-87C4-AA195EAC0E0B}"/>
              </a:ext>
            </a:extLst>
          </p:cNvPr>
          <p:cNvGrpSpPr/>
          <p:nvPr/>
        </p:nvGrpSpPr>
        <p:grpSpPr>
          <a:xfrm>
            <a:off x="20259514" y="4376643"/>
            <a:ext cx="7472673" cy="2139696"/>
            <a:chOff x="21289168" y="9234796"/>
            <a:chExt cx="7472673" cy="2139696"/>
          </a:xfrm>
        </p:grpSpPr>
        <p:sp>
          <p:nvSpPr>
            <p:cNvPr id="134" name="TextBox 133">
              <a:extLst>
                <a:ext uri="{FF2B5EF4-FFF2-40B4-BE49-F238E27FC236}">
                  <a16:creationId xmlns:a16="http://schemas.microsoft.com/office/drawing/2014/main" id="{4D1D73E0-A3F4-4A7A-854E-7B89C58BBBE8}"/>
                </a:ext>
              </a:extLst>
            </p:cNvPr>
            <p:cNvSpPr txBox="1"/>
            <p:nvPr/>
          </p:nvSpPr>
          <p:spPr>
            <a:xfrm>
              <a:off x="21949561" y="9455465"/>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3" name="Picture 32">
              <a:extLst>
                <a:ext uri="{FF2B5EF4-FFF2-40B4-BE49-F238E27FC236}">
                  <a16:creationId xmlns:a16="http://schemas.microsoft.com/office/drawing/2014/main" id="{B7E41003-7655-4808-9446-AB990C0A3A26}"/>
                </a:ext>
              </a:extLst>
            </p:cNvPr>
            <p:cNvPicPr preferRelativeResize="0">
              <a:picLocks/>
            </p:cNvPicPr>
            <p:nvPr/>
          </p:nvPicPr>
          <p:blipFill>
            <a:blip r:embed="rId10"/>
            <a:stretch>
              <a:fillRect/>
            </a:stretch>
          </p:blipFill>
          <p:spPr>
            <a:xfrm>
              <a:off x="21289168" y="923479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73432B31-BE06-48FF-9EFE-354E55111B9C}"/>
              </a:ext>
            </a:extLst>
          </p:cNvPr>
          <p:cNvGrpSpPr/>
          <p:nvPr/>
        </p:nvGrpSpPr>
        <p:grpSpPr>
          <a:xfrm>
            <a:off x="3113863" y="9006427"/>
            <a:ext cx="7326747" cy="2132969"/>
            <a:chOff x="3142872" y="11842792"/>
            <a:chExt cx="7326747" cy="2132969"/>
          </a:xfrm>
        </p:grpSpPr>
        <p:sp>
          <p:nvSpPr>
            <p:cNvPr id="67" name="TextBox 66">
              <a:extLst>
                <a:ext uri="{FF2B5EF4-FFF2-40B4-BE49-F238E27FC236}">
                  <a16:creationId xmlns:a16="http://schemas.microsoft.com/office/drawing/2014/main" id="{68183775-2248-4F32-ACE5-2F220F2AB3E1}"/>
                </a:ext>
              </a:extLst>
            </p:cNvPr>
            <p:cNvSpPr txBox="1"/>
            <p:nvPr/>
          </p:nvSpPr>
          <p:spPr>
            <a:xfrm>
              <a:off x="3657339" y="11988191"/>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it-IT" sz="4138" dirty="0">
                  <a:solidFill>
                    <a:schemeClr val="bg1"/>
                  </a:solidFill>
                </a:rPr>
                <a:t>           </a:t>
              </a:r>
              <a:r>
                <a:rPr lang="it-IT" sz="3547" b="1" dirty="0">
                  <a:solidFill>
                    <a:schemeClr val="bg1"/>
                  </a:solidFill>
                </a:rPr>
                <a:t>Karla Colin Renteria</a:t>
              </a:r>
            </a:p>
            <a:p>
              <a:r>
                <a:rPr lang="it-IT" sz="3200" b="1" dirty="0">
                  <a:solidFill>
                    <a:schemeClr val="bg1"/>
                  </a:solidFill>
                </a:rPr>
                <a:t>              </a:t>
              </a:r>
              <a:r>
                <a:rPr lang="it-IT" sz="2800" b="1" dirty="0">
                  <a:solidFill>
                    <a:schemeClr val="bg1"/>
                  </a:solidFill>
                </a:rPr>
                <a:t>Supplier Quality Engr</a:t>
              </a:r>
              <a:r>
                <a:rPr lang="it-IT" sz="1480" b="1" dirty="0">
                  <a:solidFill>
                    <a:schemeClr val="bg1"/>
                  </a:solidFill>
                </a:rPr>
                <a:t>, MTY,MEX</a:t>
              </a:r>
            </a:p>
            <a:p>
              <a:r>
                <a:rPr lang="en-US" sz="1800" dirty="0">
                  <a:solidFill>
                    <a:schemeClr val="bg1"/>
                  </a:solidFill>
                </a:rPr>
                <a:t>                         </a:t>
              </a:r>
              <a:r>
                <a:rPr lang="en-US" sz="2960" dirty="0">
                  <a:solidFill>
                    <a:schemeClr val="bg1"/>
                  </a:solidFill>
                </a:rPr>
                <a:t>NAM Strategic Projects</a:t>
              </a:r>
              <a:r>
                <a:rPr lang="it-IT" sz="2960" b="1" dirty="0">
                  <a:solidFill>
                    <a:schemeClr val="bg1"/>
                  </a:solidFill>
                </a:rPr>
                <a:t> </a:t>
              </a:r>
              <a:endParaRPr lang="en-US" sz="2960" b="1" dirty="0">
                <a:solidFill>
                  <a:schemeClr val="bg1"/>
                </a:solidFill>
              </a:endParaRPr>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3142872" y="11842792"/>
              <a:ext cx="2121408" cy="2132969"/>
            </a:xfrm>
            <a:prstGeom prst="ellipse">
              <a:avLst/>
            </a:prstGeom>
          </p:spPr>
        </p:pic>
      </p:grpSp>
      <p:grpSp>
        <p:nvGrpSpPr>
          <p:cNvPr id="36" name="Group 35">
            <a:extLst>
              <a:ext uri="{FF2B5EF4-FFF2-40B4-BE49-F238E27FC236}">
                <a16:creationId xmlns:a16="http://schemas.microsoft.com/office/drawing/2014/main" id="{E31DE3C2-46A2-4DC5-8072-3E92132C3561}"/>
              </a:ext>
            </a:extLst>
          </p:cNvPr>
          <p:cNvGrpSpPr/>
          <p:nvPr/>
        </p:nvGrpSpPr>
        <p:grpSpPr>
          <a:xfrm>
            <a:off x="20278347" y="6619633"/>
            <a:ext cx="7483512" cy="2139696"/>
            <a:chOff x="21240850" y="11501694"/>
            <a:chExt cx="7483512" cy="2139696"/>
          </a:xfrm>
        </p:grpSpPr>
        <p:sp>
          <p:nvSpPr>
            <p:cNvPr id="75" name="TextBox 74">
              <a:extLst>
                <a:ext uri="{FF2B5EF4-FFF2-40B4-BE49-F238E27FC236}">
                  <a16:creationId xmlns:a16="http://schemas.microsoft.com/office/drawing/2014/main" id="{35E09102-DD08-4D08-B2D8-C0168BEA21FA}"/>
                </a:ext>
              </a:extLst>
            </p:cNvPr>
            <p:cNvSpPr txBox="1"/>
            <p:nvPr/>
          </p:nvSpPr>
          <p:spPr>
            <a:xfrm>
              <a:off x="21912082" y="11699270"/>
              <a:ext cx="6812280" cy="1819656"/>
            </a:xfrm>
            <a:prstGeom prst="rect">
              <a:avLst/>
            </a:prstGeom>
            <a:solidFill>
              <a:srgbClr val="47CD57"/>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3550" b="1" dirty="0">
                  <a:solidFill>
                    <a:schemeClr val="bg1"/>
                  </a:solidFill>
                </a:rPr>
                <a:t>Selene Sosa Madrigal</a:t>
              </a:r>
              <a:r>
                <a:rPr lang="en-US" sz="2700" b="1" dirty="0">
                  <a:solidFill>
                    <a:schemeClr val="bg1"/>
                  </a:solidFill>
                </a:rPr>
                <a:t>                          	</a:t>
              </a:r>
              <a:r>
                <a:rPr lang="en-US" sz="2800" b="1" dirty="0">
                  <a:solidFill>
                    <a:schemeClr val="bg1"/>
                  </a:solidFill>
                </a:rPr>
                <a:t>Supply &amp; Supplier Quality - 	Intern, </a:t>
              </a:r>
              <a:r>
                <a:rPr lang="en-US" sz="2400" b="1" dirty="0">
                  <a:solidFill>
                    <a:schemeClr val="bg1"/>
                  </a:solidFill>
                </a:rPr>
                <a:t>MTY, MEX</a:t>
              </a:r>
            </a:p>
            <a:p>
              <a:pPr algn="ctr"/>
              <a:r>
                <a:rPr lang="en-US" sz="1100" b="1" dirty="0">
                  <a:solidFill>
                    <a:schemeClr val="bg1"/>
                  </a:solidFill>
                </a:rPr>
                <a:t>              </a:t>
              </a:r>
              <a:endParaRPr lang="en-US" sz="1600" dirty="0">
                <a:solidFill>
                  <a:schemeClr val="bg1"/>
                </a:solidFill>
              </a:endParaRPr>
            </a:p>
          </p:txBody>
        </p:sp>
        <p:pic>
          <p:nvPicPr>
            <p:cNvPr id="78" name="Picture 77">
              <a:extLst>
                <a:ext uri="{FF2B5EF4-FFF2-40B4-BE49-F238E27FC236}">
                  <a16:creationId xmlns:a16="http://schemas.microsoft.com/office/drawing/2014/main" id="{E3ED216F-37C1-44A0-A6F8-799F896C4755}"/>
                </a:ext>
              </a:extLst>
            </p:cNvPr>
            <p:cNvPicPr preferRelativeResize="0">
              <a:picLocks/>
            </p:cNvPicPr>
            <p:nvPr/>
          </p:nvPicPr>
          <p:blipFill rotWithShape="1">
            <a:blip r:embed="rId12" cstate="email">
              <a:extLst>
                <a:ext uri="{28A0092B-C50C-407E-A947-70E740481C1C}">
                  <a14:useLocalDpi xmlns:a14="http://schemas.microsoft.com/office/drawing/2010/main" val="0"/>
                </a:ext>
              </a:extLst>
            </a:blip>
            <a:srcRect b="26914"/>
            <a:stretch/>
          </p:blipFill>
          <p:spPr>
            <a:xfrm>
              <a:off x="21240850" y="11501694"/>
              <a:ext cx="2121408" cy="2139696"/>
            </a:xfrm>
            <a:prstGeom prst="ellipse">
              <a:avLst/>
            </a:prstGeom>
          </p:spPr>
        </p:pic>
      </p:grpSp>
      <p:grpSp>
        <p:nvGrpSpPr>
          <p:cNvPr id="18" name="Group 17">
            <a:extLst>
              <a:ext uri="{FF2B5EF4-FFF2-40B4-BE49-F238E27FC236}">
                <a16:creationId xmlns:a16="http://schemas.microsoft.com/office/drawing/2014/main" id="{4DC76C76-9B95-46C2-A664-436BBD2BB6CE}"/>
              </a:ext>
            </a:extLst>
          </p:cNvPr>
          <p:cNvGrpSpPr/>
          <p:nvPr/>
        </p:nvGrpSpPr>
        <p:grpSpPr>
          <a:xfrm>
            <a:off x="3022525" y="4287986"/>
            <a:ext cx="7468078" cy="2350008"/>
            <a:chOff x="3877686" y="7243234"/>
            <a:chExt cx="7468078" cy="2350008"/>
          </a:xfrm>
          <a:solidFill>
            <a:srgbClr val="30B23F"/>
          </a:solidFill>
        </p:grpSpPr>
        <p:sp>
          <p:nvSpPr>
            <p:cNvPr id="143" name="TextBox 142">
              <a:extLst>
                <a:ext uri="{FF2B5EF4-FFF2-40B4-BE49-F238E27FC236}">
                  <a16:creationId xmlns:a16="http://schemas.microsoft.com/office/drawing/2014/main" id="{29A4CCF0-DD26-4F77-9E5C-546DE3FC06CB}"/>
                </a:ext>
              </a:extLst>
            </p:cNvPr>
            <p:cNvSpPr txBox="1"/>
            <p:nvPr/>
          </p:nvSpPr>
          <p:spPr>
            <a:xfrm>
              <a:off x="4533484" y="7516688"/>
              <a:ext cx="6812280" cy="1820819"/>
            </a:xfrm>
            <a:prstGeom prst="rect">
              <a:avLst/>
            </a:prstGeom>
            <a:grp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10" name="Group 9">
              <a:extLst>
                <a:ext uri="{FF2B5EF4-FFF2-40B4-BE49-F238E27FC236}">
                  <a16:creationId xmlns:a16="http://schemas.microsoft.com/office/drawing/2014/main" id="{C5E37D1A-7352-4612-80D0-453A8C493D00}"/>
                </a:ext>
              </a:extLst>
            </p:cNvPr>
            <p:cNvGrpSpPr/>
            <p:nvPr/>
          </p:nvGrpSpPr>
          <p:grpSpPr>
            <a:xfrm>
              <a:off x="3877686" y="7243234"/>
              <a:ext cx="2377440" cy="2350008"/>
              <a:chOff x="3751162" y="7299105"/>
              <a:chExt cx="2377440" cy="2350008"/>
            </a:xfrm>
            <a:grpFill/>
          </p:grpSpPr>
          <p:pic>
            <p:nvPicPr>
              <p:cNvPr id="88" name="Picture 87">
                <a:extLst>
                  <a:ext uri="{FF2B5EF4-FFF2-40B4-BE49-F238E27FC236}">
                    <a16:creationId xmlns:a16="http://schemas.microsoft.com/office/drawing/2014/main" id="{ECDAC410-F403-49CA-9E5A-1EE4F6FD36FB}"/>
                  </a:ext>
                </a:extLst>
              </p:cNvPr>
              <p:cNvPicPr preferRelativeResize="0">
                <a:picLocks/>
              </p:cNvPicPr>
              <p:nvPr/>
            </p:nvPicPr>
            <p:blipFill rotWithShape="1">
              <a:blip r:embed="rId3"/>
              <a:srcRect l="10389" t="31541" r="78973" b="44510"/>
              <a:stretch/>
            </p:blipFill>
            <p:spPr>
              <a:xfrm>
                <a:off x="3873868" y="7404261"/>
                <a:ext cx="2121408" cy="2139696"/>
              </a:xfrm>
              <a:prstGeom prst="flowChartConnector">
                <a:avLst/>
              </a:prstGeom>
              <a:grpFill/>
              <a:ln>
                <a:solidFill>
                  <a:schemeClr val="accent1"/>
                </a:solidFill>
              </a:ln>
            </p:spPr>
          </p:pic>
          <p:pic>
            <p:nvPicPr>
              <p:cNvPr id="11" name="Picture 10">
                <a:extLst>
                  <a:ext uri="{FF2B5EF4-FFF2-40B4-BE49-F238E27FC236}">
                    <a16:creationId xmlns:a16="http://schemas.microsoft.com/office/drawing/2014/main" id="{78C3ACD1-4127-49AC-B2ED-77F4C92463B7}"/>
                  </a:ext>
                </a:extLst>
              </p:cNvPr>
              <p:cNvPicPr preferRelativeResize="0">
                <a:picLocks/>
              </p:cNvPicPr>
              <p:nvPr/>
            </p:nvPicPr>
            <p:blipFill>
              <a:blip r:embed="rId13"/>
              <a:stretch>
                <a:fillRect/>
              </a:stretch>
            </p:blipFill>
            <p:spPr>
              <a:xfrm>
                <a:off x="3751162" y="7299105"/>
                <a:ext cx="2377440" cy="2350008"/>
              </a:xfrm>
              <a:prstGeom prst="ellipse">
                <a:avLst/>
              </a:prstGeom>
              <a:grpFill/>
              <a:ln>
                <a:noFill/>
              </a:ln>
              <a:effectLst>
                <a:softEdge rad="112500"/>
              </a:effectLst>
            </p:spPr>
          </p:pic>
        </p:grpSp>
      </p:grpSp>
      <p:pic>
        <p:nvPicPr>
          <p:cNvPr id="85" name="Picture 84">
            <a:extLst>
              <a:ext uri="{FF2B5EF4-FFF2-40B4-BE49-F238E27FC236}">
                <a16:creationId xmlns:a16="http://schemas.microsoft.com/office/drawing/2014/main" id="{6FA76FD9-C8CC-4BB4-8CFA-B5A3E641273D}"/>
              </a:ext>
            </a:extLst>
          </p:cNvPr>
          <p:cNvPicPr preferRelativeResize="0">
            <a:picLocks/>
          </p:cNvPicPr>
          <p:nvPr/>
        </p:nvPicPr>
        <p:blipFill rotWithShape="1">
          <a:blip r:embed="rId3"/>
          <a:srcRect l="10389" t="31541" r="78973" b="44510"/>
          <a:stretch/>
        </p:blipFill>
        <p:spPr>
          <a:xfrm>
            <a:off x="11067088" y="1841444"/>
            <a:ext cx="2121408" cy="2139696"/>
          </a:xfrm>
          <a:prstGeom prst="flowChartConnector">
            <a:avLst/>
          </a:prstGeom>
          <a:ln>
            <a:solidFill>
              <a:schemeClr val="accent1"/>
            </a:solidFill>
          </a:ln>
        </p:spPr>
      </p:pic>
      <p:grpSp>
        <p:nvGrpSpPr>
          <p:cNvPr id="27" name="Group 26">
            <a:extLst>
              <a:ext uri="{FF2B5EF4-FFF2-40B4-BE49-F238E27FC236}">
                <a16:creationId xmlns:a16="http://schemas.microsoft.com/office/drawing/2014/main" id="{C428D1E6-0BA2-4A9E-8959-D7ECE8C674B6}"/>
              </a:ext>
            </a:extLst>
          </p:cNvPr>
          <p:cNvGrpSpPr/>
          <p:nvPr/>
        </p:nvGrpSpPr>
        <p:grpSpPr>
          <a:xfrm>
            <a:off x="20410381" y="8885541"/>
            <a:ext cx="7353765" cy="2139696"/>
            <a:chOff x="12220695" y="12126176"/>
            <a:chExt cx="7353765" cy="2139696"/>
          </a:xfrm>
        </p:grpSpPr>
        <p:sp>
          <p:nvSpPr>
            <p:cNvPr id="66" name="TextBox 65">
              <a:extLst>
                <a:ext uri="{FF2B5EF4-FFF2-40B4-BE49-F238E27FC236}">
                  <a16:creationId xmlns:a16="http://schemas.microsoft.com/office/drawing/2014/main" id="{76810253-3F85-429C-8AE6-17FEDC6B6693}"/>
                </a:ext>
              </a:extLst>
            </p:cNvPr>
            <p:cNvSpPr txBox="1"/>
            <p:nvPr/>
          </p:nvSpPr>
          <p:spPr>
            <a:xfrm>
              <a:off x="12762180" y="12244143"/>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4" name="Picture 93">
              <a:extLst>
                <a:ext uri="{FF2B5EF4-FFF2-40B4-BE49-F238E27FC236}">
                  <a16:creationId xmlns:a16="http://schemas.microsoft.com/office/drawing/2014/main" id="{764799A3-996B-4682-9207-BA95BB636E55}"/>
                </a:ext>
              </a:extLst>
            </p:cNvPr>
            <p:cNvPicPr preferRelativeResize="0">
              <a:picLocks/>
            </p:cNvPicPr>
            <p:nvPr/>
          </p:nvPicPr>
          <p:blipFill rotWithShape="1">
            <a:blip r:embed="rId3"/>
            <a:srcRect l="10389" t="31541" r="78973" b="44510"/>
            <a:stretch/>
          </p:blipFill>
          <p:spPr>
            <a:xfrm>
              <a:off x="12220695" y="12126176"/>
              <a:ext cx="2121408" cy="2139696"/>
            </a:xfrm>
            <a:prstGeom prst="flowChartConnector">
              <a:avLst/>
            </a:prstGeom>
            <a:ln>
              <a:solidFill>
                <a:schemeClr val="accent1"/>
              </a:solidFill>
            </a:ln>
          </p:spPr>
        </p:pic>
      </p:grpSp>
      <p:cxnSp>
        <p:nvCxnSpPr>
          <p:cNvPr id="101" name="Straight Arrow Connector 100">
            <a:extLst>
              <a:ext uri="{FF2B5EF4-FFF2-40B4-BE49-F238E27FC236}">
                <a16:creationId xmlns:a16="http://schemas.microsoft.com/office/drawing/2014/main" id="{598F3B31-72F7-4553-A8B9-6797BB2B8228}"/>
              </a:ext>
            </a:extLst>
          </p:cNvPr>
          <p:cNvCxnSpPr>
            <a:cxnSpLocks/>
          </p:cNvCxnSpPr>
          <p:nvPr/>
        </p:nvCxnSpPr>
        <p:spPr>
          <a:xfrm flipV="1">
            <a:off x="2439951" y="5557854"/>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1486953-7CF9-4E2C-B515-0833BB5142B4}"/>
              </a:ext>
            </a:extLst>
          </p:cNvPr>
          <p:cNvCxnSpPr>
            <a:cxnSpLocks/>
          </p:cNvCxnSpPr>
          <p:nvPr/>
        </p:nvCxnSpPr>
        <p:spPr>
          <a:xfrm flipV="1">
            <a:off x="2439951" y="7843208"/>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537DC2D-72AD-41A4-BFB9-916FD2D9EF4A}"/>
              </a:ext>
            </a:extLst>
          </p:cNvPr>
          <p:cNvCxnSpPr>
            <a:cxnSpLocks/>
          </p:cNvCxnSpPr>
          <p:nvPr/>
        </p:nvCxnSpPr>
        <p:spPr>
          <a:xfrm flipV="1">
            <a:off x="2456626" y="10114975"/>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215415-3C55-4C96-9370-8C0149417980}"/>
              </a:ext>
            </a:extLst>
          </p:cNvPr>
          <p:cNvCxnSpPr>
            <a:cxnSpLocks/>
            <a:endCxn id="30" idx="2"/>
          </p:cNvCxnSpPr>
          <p:nvPr/>
        </p:nvCxnSpPr>
        <p:spPr>
          <a:xfrm>
            <a:off x="11062824" y="9952726"/>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BAEEA34-ECC4-4F6F-80A5-AAD6F8338771}"/>
              </a:ext>
            </a:extLst>
          </p:cNvPr>
          <p:cNvCxnSpPr>
            <a:cxnSpLocks/>
          </p:cNvCxnSpPr>
          <p:nvPr/>
        </p:nvCxnSpPr>
        <p:spPr>
          <a:xfrm>
            <a:off x="19332241" y="7689481"/>
            <a:ext cx="94610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7223B899-7E5A-4BAC-AA62-92B386191C63}"/>
              </a:ext>
            </a:extLst>
          </p:cNvPr>
          <p:cNvCxnSpPr>
            <a:cxnSpLocks/>
          </p:cNvCxnSpPr>
          <p:nvPr/>
        </p:nvCxnSpPr>
        <p:spPr>
          <a:xfrm>
            <a:off x="10810896" y="7598132"/>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2" name="Picture 71">
            <a:extLst>
              <a:ext uri="{FF2B5EF4-FFF2-40B4-BE49-F238E27FC236}">
                <a16:creationId xmlns:a16="http://schemas.microsoft.com/office/drawing/2014/main" id="{F4A86461-D165-447C-837D-0691979A98A5}"/>
              </a:ext>
            </a:extLst>
          </p:cNvPr>
          <p:cNvPicPr>
            <a:picLocks noChangeAspect="1"/>
          </p:cNvPicPr>
          <p:nvPr/>
        </p:nvPicPr>
        <p:blipFill>
          <a:blip r:embed="rId14"/>
          <a:stretch>
            <a:fillRect/>
          </a:stretch>
        </p:blipFill>
        <p:spPr>
          <a:xfrm>
            <a:off x="10814990" y="1759725"/>
            <a:ext cx="2377091" cy="2353671"/>
          </a:xfrm>
          <a:prstGeom prst="ellipse">
            <a:avLst/>
          </a:prstGeom>
          <a:ln>
            <a:solidFill>
              <a:schemeClr val="bg1">
                <a:lumMod val="85000"/>
              </a:schemeClr>
            </a:solidFill>
          </a:ln>
          <a:effectLst/>
        </p:spPr>
      </p:pic>
      <p:cxnSp>
        <p:nvCxnSpPr>
          <p:cNvPr id="73" name="Straight Arrow Connector 72">
            <a:extLst>
              <a:ext uri="{FF2B5EF4-FFF2-40B4-BE49-F238E27FC236}">
                <a16:creationId xmlns:a16="http://schemas.microsoft.com/office/drawing/2014/main" id="{40707519-AA7A-470C-A4BF-8BBA991C7C5A}"/>
              </a:ext>
            </a:extLst>
          </p:cNvPr>
          <p:cNvCxnSpPr>
            <a:cxnSpLocks/>
          </p:cNvCxnSpPr>
          <p:nvPr/>
        </p:nvCxnSpPr>
        <p:spPr>
          <a:xfrm>
            <a:off x="19310506" y="5507140"/>
            <a:ext cx="94900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AF5889B8-531E-4919-B570-6EF444F625F0}"/>
              </a:ext>
            </a:extLst>
          </p:cNvPr>
          <p:cNvCxnSpPr>
            <a:cxnSpLocks/>
            <a:endCxn id="94" idx="2"/>
          </p:cNvCxnSpPr>
          <p:nvPr/>
        </p:nvCxnSpPr>
        <p:spPr>
          <a:xfrm>
            <a:off x="19351119" y="9950411"/>
            <a:ext cx="1059262" cy="497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2" name="Group 81">
            <a:extLst>
              <a:ext uri="{FF2B5EF4-FFF2-40B4-BE49-F238E27FC236}">
                <a16:creationId xmlns:a16="http://schemas.microsoft.com/office/drawing/2014/main" id="{45CCE5CC-4C81-49F5-AFB7-D6275D4A228D}"/>
              </a:ext>
            </a:extLst>
          </p:cNvPr>
          <p:cNvGrpSpPr/>
          <p:nvPr/>
        </p:nvGrpSpPr>
        <p:grpSpPr>
          <a:xfrm>
            <a:off x="20410381" y="11388978"/>
            <a:ext cx="7388716" cy="2139696"/>
            <a:chOff x="12185744" y="12134366"/>
            <a:chExt cx="7388716" cy="2139696"/>
          </a:xfrm>
        </p:grpSpPr>
        <p:sp>
          <p:nvSpPr>
            <p:cNvPr id="90" name="TextBox 89">
              <a:extLst>
                <a:ext uri="{FF2B5EF4-FFF2-40B4-BE49-F238E27FC236}">
                  <a16:creationId xmlns:a16="http://schemas.microsoft.com/office/drawing/2014/main" id="{936A974B-2003-4D6E-BB7E-D310D17A20A9}"/>
                </a:ext>
              </a:extLst>
            </p:cNvPr>
            <p:cNvSpPr txBox="1"/>
            <p:nvPr/>
          </p:nvSpPr>
          <p:spPr>
            <a:xfrm>
              <a:off x="12762180" y="12244143"/>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1" name="Picture 90">
              <a:extLst>
                <a:ext uri="{FF2B5EF4-FFF2-40B4-BE49-F238E27FC236}">
                  <a16:creationId xmlns:a16="http://schemas.microsoft.com/office/drawing/2014/main" id="{C3904A0B-35E0-49ED-ABEB-6322BCB3142F}"/>
                </a:ext>
              </a:extLst>
            </p:cNvPr>
            <p:cNvPicPr preferRelativeResize="0">
              <a:picLocks/>
            </p:cNvPicPr>
            <p:nvPr/>
          </p:nvPicPr>
          <p:blipFill rotWithShape="1">
            <a:blip r:embed="rId3"/>
            <a:srcRect l="10389" t="31541" r="78973" b="44510"/>
            <a:stretch/>
          </p:blipFill>
          <p:spPr>
            <a:xfrm>
              <a:off x="12185744" y="12134366"/>
              <a:ext cx="2121408" cy="2139696"/>
            </a:xfrm>
            <a:prstGeom prst="flowChartConnector">
              <a:avLst/>
            </a:prstGeom>
            <a:ln>
              <a:solidFill>
                <a:schemeClr val="accent1"/>
              </a:solidFill>
            </a:ln>
          </p:spPr>
        </p:pic>
      </p:grpSp>
      <p:cxnSp>
        <p:nvCxnSpPr>
          <p:cNvPr id="92" name="Straight Arrow Connector 91">
            <a:extLst>
              <a:ext uri="{FF2B5EF4-FFF2-40B4-BE49-F238E27FC236}">
                <a16:creationId xmlns:a16="http://schemas.microsoft.com/office/drawing/2014/main" id="{29F6F4C4-6F66-4733-B011-DBC0763D4DA7}"/>
              </a:ext>
            </a:extLst>
          </p:cNvPr>
          <p:cNvCxnSpPr>
            <a:cxnSpLocks/>
          </p:cNvCxnSpPr>
          <p:nvPr/>
        </p:nvCxnSpPr>
        <p:spPr>
          <a:xfrm>
            <a:off x="19275663" y="12388942"/>
            <a:ext cx="1059262" cy="497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a:xfrm>
            <a:off x="6130232" y="14522324"/>
            <a:ext cx="1839915" cy="92461"/>
          </a:xfrm>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230685" y="527660"/>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5829165" y="4510585"/>
            <a:ext cx="20582247" cy="7075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a:stCxn id="5" idx="2"/>
          </p:cNvCxnSpPr>
          <p:nvPr/>
        </p:nvCxnSpPr>
        <p:spPr>
          <a:xfrm>
            <a:off x="15612915" y="3680892"/>
            <a:ext cx="0" cy="82969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397FA0B4-2E36-407F-86FB-1C0236FFAE72}"/>
              </a:ext>
            </a:extLst>
          </p:cNvPr>
          <p:cNvGrpSpPr/>
          <p:nvPr/>
        </p:nvGrpSpPr>
        <p:grpSpPr>
          <a:xfrm>
            <a:off x="11440280" y="1764828"/>
            <a:ext cx="7608316" cy="2276790"/>
            <a:chOff x="11816800" y="1710948"/>
            <a:chExt cx="7608316" cy="2276790"/>
          </a:xfrm>
        </p:grpSpPr>
        <p:sp>
          <p:nvSpPr>
            <p:cNvPr id="5" name="TextBox 4">
              <a:extLst>
                <a:ext uri="{FF2B5EF4-FFF2-40B4-BE49-F238E27FC236}">
                  <a16:creationId xmlns:a16="http://schemas.microsoft.com/office/drawing/2014/main" id="{4266BD98-B841-4DD6-93F3-2B1B876C73B8}"/>
                </a:ext>
              </a:extLst>
            </p:cNvPr>
            <p:cNvSpPr txBox="1"/>
            <p:nvPr/>
          </p:nvSpPr>
          <p:spPr>
            <a:xfrm>
              <a:off x="12553754" y="2012146"/>
              <a:ext cx="6871362" cy="161486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2364" b="1" dirty="0">
                  <a:solidFill>
                    <a:schemeClr val="bg1"/>
                  </a:solidFill>
                </a:rPr>
                <a:t>	</a:t>
              </a:r>
              <a:r>
                <a:rPr lang="en-US" sz="2000" b="1" dirty="0">
                  <a:solidFill>
                    <a:schemeClr val="bg1"/>
                  </a:solidFill>
                </a:rPr>
                <a:t>Procurement Sr Program Mgr</a:t>
              </a:r>
              <a:r>
                <a:rPr lang="en-US" sz="2800" b="1" dirty="0">
                  <a:solidFill>
                    <a:schemeClr val="bg1"/>
                  </a:solidFill>
                </a:rPr>
                <a:t>, </a:t>
              </a:r>
              <a:r>
                <a:rPr lang="en-US" sz="2000" b="1" dirty="0">
                  <a:solidFill>
                    <a:schemeClr val="bg1"/>
                  </a:solidFill>
                </a:rPr>
                <a:t>MTY, MEX</a:t>
              </a:r>
            </a:p>
            <a:p>
              <a:endParaRPr lang="en-US" sz="2956" dirty="0">
                <a:solidFill>
                  <a:schemeClr val="bg1"/>
                </a:solidFill>
              </a:endParaRPr>
            </a:p>
          </p:txBody>
        </p:sp>
        <p:sp>
          <p:nvSpPr>
            <p:cNvPr id="6" name="Oval 5">
              <a:extLst>
                <a:ext uri="{FF2B5EF4-FFF2-40B4-BE49-F238E27FC236}">
                  <a16:creationId xmlns:a16="http://schemas.microsoft.com/office/drawing/2014/main" id="{45E335D1-CFA1-4918-BF04-686E4392751C}"/>
                </a:ext>
              </a:extLst>
            </p:cNvPr>
            <p:cNvSpPr/>
            <p:nvPr/>
          </p:nvSpPr>
          <p:spPr>
            <a:xfrm>
              <a:off x="11922044" y="1810358"/>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16800" y="1710948"/>
              <a:ext cx="2325539" cy="2276790"/>
            </a:xfrm>
            <a:prstGeom prst="ellipse">
              <a:avLst/>
            </a:prstGeom>
            <a:ln>
              <a:noFill/>
            </a:ln>
            <a:effectLst>
              <a:softEdge rad="112500"/>
            </a:effectLst>
          </p:spPr>
        </p:pic>
      </p:grpSp>
      <p:grpSp>
        <p:nvGrpSpPr>
          <p:cNvPr id="242" name="Group 241">
            <a:extLst>
              <a:ext uri="{FF2B5EF4-FFF2-40B4-BE49-F238E27FC236}">
                <a16:creationId xmlns:a16="http://schemas.microsoft.com/office/drawing/2014/main" id="{F02D3BE5-A0FF-4DEE-8F08-4824B67F687E}"/>
              </a:ext>
            </a:extLst>
          </p:cNvPr>
          <p:cNvGrpSpPr/>
          <p:nvPr/>
        </p:nvGrpSpPr>
        <p:grpSpPr>
          <a:xfrm>
            <a:off x="2709960" y="4634308"/>
            <a:ext cx="6778093" cy="2312189"/>
            <a:chOff x="1840166" y="4661202"/>
            <a:chExt cx="6778093" cy="2312189"/>
          </a:xfrm>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gr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1014951" y="6914552"/>
            <a:ext cx="36107" cy="486059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a:endCxn id="1028" idx="2"/>
          </p:cNvCxnSpPr>
          <p:nvPr/>
        </p:nvCxnSpPr>
        <p:spPr>
          <a:xfrm>
            <a:off x="1018470" y="8011007"/>
            <a:ext cx="4419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1051058" y="6914552"/>
            <a:ext cx="55377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81AF20B-2097-46B3-9BA3-3DB822EE062A}"/>
              </a:ext>
            </a:extLst>
          </p:cNvPr>
          <p:cNvSpPr txBox="1"/>
          <p:nvPr/>
        </p:nvSpPr>
        <p:spPr>
          <a:xfrm>
            <a:off x="2068890" y="7310531"/>
            <a:ext cx="4290085"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Julio Olivares</a:t>
            </a:r>
          </a:p>
          <a:p>
            <a:r>
              <a:rPr lang="en-US" sz="2000" b="1" dirty="0">
                <a:solidFill>
                  <a:schemeClr val="bg1"/>
                </a:solidFill>
              </a:rPr>
              <a:t>            </a:t>
            </a:r>
            <a:r>
              <a:rPr lang="en-US" sz="1600" b="1" dirty="0">
                <a:solidFill>
                  <a:schemeClr val="bg1"/>
                </a:solidFill>
              </a:rPr>
              <a:t>IT Business Partner, MTY, MEX</a:t>
            </a:r>
          </a:p>
          <a:p>
            <a:r>
              <a:rPr lang="en-US" sz="1600" b="1" dirty="0">
                <a:solidFill>
                  <a:schemeClr val="bg1"/>
                </a:solidFill>
              </a:rPr>
              <a:t>              IT Coordination / Web Apps Dev</a:t>
            </a:r>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60453" y="7220051"/>
            <a:ext cx="1466758" cy="1581912"/>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1464E2-B99B-49C7-B397-04671016CD55}"/>
              </a:ext>
            </a:extLst>
          </p:cNvPr>
          <p:cNvSpPr txBox="1"/>
          <p:nvPr/>
        </p:nvSpPr>
        <p:spPr>
          <a:xfrm>
            <a:off x="2073349" y="9245562"/>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Luis Perez </a:t>
            </a:r>
          </a:p>
          <a:p>
            <a:r>
              <a:rPr lang="en-US" sz="2400" b="1" dirty="0">
                <a:solidFill>
                  <a:schemeClr val="bg1"/>
                </a:solidFill>
              </a:rPr>
              <a:t>          </a:t>
            </a:r>
            <a:r>
              <a:rPr lang="en-US" sz="1800" b="1" dirty="0">
                <a:solidFill>
                  <a:schemeClr val="bg1"/>
                </a:solidFill>
              </a:rPr>
              <a:t>IT Analyst, MTY, MEX</a:t>
            </a:r>
          </a:p>
          <a:p>
            <a:r>
              <a:rPr lang="en-US" sz="1800" b="1" dirty="0">
                <a:solidFill>
                  <a:schemeClr val="bg1"/>
                </a:solidFill>
              </a:rPr>
              <a:t>             Web Apps Development</a:t>
            </a:r>
            <a:endParaRPr lang="en-US" sz="2400"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463959" y="9168681"/>
            <a:ext cx="1463040" cy="158191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4" name="TextBox 43">
            <a:extLst>
              <a:ext uri="{FF2B5EF4-FFF2-40B4-BE49-F238E27FC236}">
                <a16:creationId xmlns:a16="http://schemas.microsoft.com/office/drawing/2014/main" id="{1D09BA36-3C58-4C50-B2A5-D046A80DEBC8}"/>
              </a:ext>
            </a:extLst>
          </p:cNvPr>
          <p:cNvSpPr txBox="1"/>
          <p:nvPr/>
        </p:nvSpPr>
        <p:spPr>
          <a:xfrm>
            <a:off x="7460995" y="7316763"/>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Brenda Mezquitic</a:t>
            </a:r>
          </a:p>
          <a:p>
            <a:r>
              <a:rPr lang="en-US" sz="20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49" name="Picture 48">
            <a:extLst>
              <a:ext uri="{FF2B5EF4-FFF2-40B4-BE49-F238E27FC236}">
                <a16:creationId xmlns:a16="http://schemas.microsoft.com/office/drawing/2014/main" id="{C506B515-A060-4447-8F4C-9BBF7E471ACA}"/>
              </a:ext>
            </a:extLst>
          </p:cNvPr>
          <p:cNvPicPr preferRelativeResize="0">
            <a:picLocks/>
          </p:cNvPicPr>
          <p:nvPr/>
        </p:nvPicPr>
        <p:blipFill>
          <a:blip r:embed="rId6" cstate="email">
            <a:extLst>
              <a:ext uri="{28A0092B-C50C-407E-A947-70E740481C1C}">
                <a14:useLocalDpi xmlns:a14="http://schemas.microsoft.com/office/drawing/2010/main" val="0"/>
              </a:ext>
            </a:extLst>
          </a:blip>
          <a:stretch>
            <a:fillRect/>
          </a:stretch>
        </p:blipFill>
        <p:spPr>
          <a:xfrm>
            <a:off x="7034257" y="7272562"/>
            <a:ext cx="1463040" cy="1581912"/>
          </a:xfrm>
          <a:prstGeom prst="ellipse">
            <a:avLst/>
          </a:prstGeom>
          <a:ln w="63500" cap="rnd">
            <a:noFill/>
          </a:ln>
          <a:effectLst/>
        </p:spPr>
      </p:pic>
      <p:sp>
        <p:nvSpPr>
          <p:cNvPr id="47" name="TextBox 46">
            <a:extLst>
              <a:ext uri="{FF2B5EF4-FFF2-40B4-BE49-F238E27FC236}">
                <a16:creationId xmlns:a16="http://schemas.microsoft.com/office/drawing/2014/main" id="{2B181B2B-9C8D-4DAE-B615-D77FE5BE8C59}"/>
              </a:ext>
            </a:extLst>
          </p:cNvPr>
          <p:cNvSpPr txBox="1"/>
          <p:nvPr/>
        </p:nvSpPr>
        <p:spPr>
          <a:xfrm>
            <a:off x="2081627" y="11085070"/>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s-MX" sz="1800" b="1" dirty="0">
                <a:solidFill>
                  <a:schemeClr val="bg1"/>
                </a:solidFill>
              </a:rPr>
              <a:t>        </a:t>
            </a:r>
            <a:r>
              <a:rPr lang="en-US" sz="1800" b="1" dirty="0">
                <a:solidFill>
                  <a:schemeClr val="bg1"/>
                </a:solidFill>
              </a:rPr>
              <a:t>     </a:t>
            </a:r>
            <a:r>
              <a:rPr lang="en-US" sz="2800" b="1" dirty="0">
                <a:solidFill>
                  <a:schemeClr val="bg1"/>
                </a:solidFill>
              </a:rPr>
              <a:t>Open Position   </a:t>
            </a:r>
          </a:p>
          <a:p>
            <a:r>
              <a:rPr lang="en-US" sz="2000" b="1" dirty="0">
                <a:solidFill>
                  <a:schemeClr val="bg1"/>
                </a:solidFill>
              </a:rPr>
              <a:t>            </a:t>
            </a:r>
            <a:r>
              <a:rPr lang="en-US" sz="1600" b="1" dirty="0">
                <a:solidFill>
                  <a:schemeClr val="bg1"/>
                </a:solidFill>
              </a:rPr>
              <a:t>Project Manager Intern, MTY,MEX </a:t>
            </a:r>
          </a:p>
          <a:p>
            <a:r>
              <a:rPr lang="en-US" sz="1600" b="1" dirty="0">
                <a:solidFill>
                  <a:schemeClr val="bg1"/>
                </a:solidFill>
              </a:rPr>
              <a:t>               PM support</a:t>
            </a:r>
            <a:r>
              <a:rPr lang="en-US" sz="1800" b="1" dirty="0">
                <a:solidFill>
                  <a:schemeClr val="bg1"/>
                </a:solidFill>
              </a:rPr>
              <a:t>   </a:t>
            </a:r>
            <a:r>
              <a:rPr lang="en-US" sz="1600" b="1" dirty="0">
                <a:solidFill>
                  <a:schemeClr val="bg1"/>
                </a:solidFill>
              </a:rPr>
              <a:t>    </a:t>
            </a:r>
          </a:p>
        </p:txBody>
      </p:sp>
      <p:sp>
        <p:nvSpPr>
          <p:cNvPr id="51" name="TextBox 50">
            <a:extLst>
              <a:ext uri="{FF2B5EF4-FFF2-40B4-BE49-F238E27FC236}">
                <a16:creationId xmlns:a16="http://schemas.microsoft.com/office/drawing/2014/main" id="{7DBFB692-F2B8-4267-A64A-C1F751502B4B}"/>
              </a:ext>
            </a:extLst>
          </p:cNvPr>
          <p:cNvSpPr txBox="1"/>
          <p:nvPr/>
        </p:nvSpPr>
        <p:spPr>
          <a:xfrm>
            <a:off x="7451640" y="9260711"/>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b="1" dirty="0">
                <a:solidFill>
                  <a:schemeClr val="bg1"/>
                </a:solidFill>
              </a:rPr>
              <a:t>            </a:t>
            </a:r>
            <a:r>
              <a:rPr lang="en-US" sz="2800" b="1" dirty="0">
                <a:solidFill>
                  <a:schemeClr val="bg1"/>
                </a:solidFill>
              </a:rPr>
              <a:t>Diego Laureano</a:t>
            </a:r>
          </a:p>
          <a:p>
            <a:r>
              <a:rPr lang="en-US" sz="14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91" name="Picture 90">
            <a:extLst>
              <a:ext uri="{FF2B5EF4-FFF2-40B4-BE49-F238E27FC236}">
                <a16:creationId xmlns:a16="http://schemas.microsoft.com/office/drawing/2014/main" id="{5FC4E16F-F9CB-4C8A-9A75-A52906F8C2B2}"/>
              </a:ext>
            </a:extLst>
          </p:cNvPr>
          <p:cNvPicPr preferRelativeResize="0">
            <a:picLocks/>
          </p:cNvPicPr>
          <p:nvPr/>
        </p:nvPicPr>
        <p:blipFill>
          <a:blip r:embed="rId7"/>
          <a:stretch>
            <a:fillRect/>
          </a:stretch>
        </p:blipFill>
        <p:spPr>
          <a:xfrm flipH="1">
            <a:off x="7037899" y="9201256"/>
            <a:ext cx="1463040" cy="1581912"/>
          </a:xfrm>
          <a:prstGeom prst="ellipse">
            <a:avLst/>
          </a:prstGeom>
        </p:spPr>
      </p:pic>
      <p:sp>
        <p:nvSpPr>
          <p:cNvPr id="92" name="TextBox 91">
            <a:extLst>
              <a:ext uri="{FF2B5EF4-FFF2-40B4-BE49-F238E27FC236}">
                <a16:creationId xmlns:a16="http://schemas.microsoft.com/office/drawing/2014/main" id="{405E0C2E-BAF0-4C2E-B4A4-86CA67EF3E73}"/>
              </a:ext>
            </a:extLst>
          </p:cNvPr>
          <p:cNvSpPr txBox="1"/>
          <p:nvPr/>
        </p:nvSpPr>
        <p:spPr>
          <a:xfrm>
            <a:off x="7449323" y="11062703"/>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Paola Rodriguez</a:t>
            </a:r>
          </a:p>
          <a:p>
            <a:r>
              <a:rPr lang="en-US" sz="1600" b="1" dirty="0">
                <a:solidFill>
                  <a:schemeClr val="bg1"/>
                </a:solidFill>
              </a:rPr>
              <a:t>                   IT Intern, MTY, MEX</a:t>
            </a:r>
          </a:p>
          <a:p>
            <a:r>
              <a:rPr lang="en-US" sz="1600" b="1" dirty="0">
                <a:solidFill>
                  <a:schemeClr val="bg1"/>
                </a:solidFill>
              </a:rPr>
              <a:t>                   Web Apps Development</a:t>
            </a:r>
          </a:p>
        </p:txBody>
      </p:sp>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a:off x="19068876" y="6724205"/>
            <a:ext cx="35858" cy="571564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9070700"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5CDD878C-C600-483E-85F2-FEDA2F5FCF78}"/>
              </a:ext>
            </a:extLst>
          </p:cNvPr>
          <p:cNvSpPr txBox="1"/>
          <p:nvPr/>
        </p:nvSpPr>
        <p:spPr>
          <a:xfrm>
            <a:off x="20325507" y="11718339"/>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Alma Dulce Gomez</a:t>
            </a:r>
            <a:endParaRPr lang="en-US" sz="2000" b="1" dirty="0">
              <a:solidFill>
                <a:schemeClr val="bg1"/>
              </a:solidFill>
            </a:endParaRPr>
          </a:p>
          <a:p>
            <a:r>
              <a:rPr lang="en-US" sz="1800" b="1" dirty="0">
                <a:solidFill>
                  <a:schemeClr val="bg1"/>
                </a:solidFill>
              </a:rPr>
              <a:t>          Prj Specialist MTY, MEX </a:t>
            </a:r>
            <a:br>
              <a:rPr lang="en-US" sz="1800" b="1" dirty="0">
                <a:solidFill>
                  <a:schemeClr val="bg1"/>
                </a:solidFill>
              </a:rPr>
            </a:br>
            <a:r>
              <a:rPr lang="en-US" sz="1800" b="1" dirty="0">
                <a:solidFill>
                  <a:schemeClr val="bg1"/>
                </a:solidFill>
              </a:rPr>
              <a:t>          </a:t>
            </a:r>
            <a:r>
              <a:rPr lang="en-US" sz="1400" dirty="0">
                <a:solidFill>
                  <a:schemeClr val="bg1"/>
                </a:solidFill>
              </a:rPr>
              <a:t>Idea Evolution (PP and Power Systems)</a:t>
            </a:r>
            <a:endParaRPr lang="en-US" sz="1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6429122" y="9992212"/>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solidFill>
                  <a:schemeClr val="bg1"/>
                </a:solidFill>
              </a:rPr>
              <a:t>       </a:t>
            </a:r>
            <a:r>
              <a:rPr lang="en-US" sz="2400" b="1" dirty="0">
                <a:solidFill>
                  <a:schemeClr val="bg1"/>
                </a:solidFill>
              </a:rPr>
              <a:t>Open Position</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400" dirty="0">
                <a:solidFill>
                  <a:schemeClr val="bg1"/>
                </a:solidFill>
              </a:rPr>
              <a:t>Idea Evolution (Industry &amp; Digital Energy)   </a:t>
            </a:r>
            <a:endParaRPr lang="en-US" sz="2000"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20355315" y="6569356"/>
            <a:ext cx="4288536"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Andres Chapa</a:t>
            </a:r>
          </a:p>
          <a:p>
            <a:r>
              <a:rPr lang="en-US" sz="2400" dirty="0">
                <a:solidFill>
                  <a:schemeClr val="bg1"/>
                </a:solidFill>
              </a:rPr>
              <a:t>         </a:t>
            </a:r>
            <a:r>
              <a:rPr lang="en-US" sz="2000" b="1" dirty="0">
                <a:solidFill>
                  <a:schemeClr val="bg1"/>
                </a:solidFill>
              </a:rPr>
              <a:t>Prj Specialist MTY, MEX </a:t>
            </a:r>
          </a:p>
          <a:p>
            <a:r>
              <a:rPr lang="en-US" sz="2000" dirty="0">
                <a:solidFill>
                  <a:schemeClr val="bg1"/>
                </a:solidFill>
              </a:rPr>
              <a:t>         </a:t>
            </a:r>
            <a:r>
              <a:rPr lang="en-US" sz="1600" dirty="0">
                <a:solidFill>
                  <a:schemeClr val="bg1"/>
                </a:solidFill>
              </a:rPr>
              <a:t>   Idea Evolution (Digital Energy &amp; PP)</a:t>
            </a:r>
            <a:endParaRPr lang="en-US" sz="20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26314" y="8320309"/>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Raul Raygoza</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200" dirty="0">
                <a:solidFill>
                  <a:schemeClr val="bg1"/>
                </a:solidFill>
              </a:rPr>
              <a:t>               Idea Evolution(Power Systems, Home&amp;Distriution)</a:t>
            </a:r>
            <a:endParaRPr lang="en-US" sz="2000" dirty="0">
              <a:solidFill>
                <a:schemeClr val="bg1"/>
              </a:solidFill>
            </a:endParaRPr>
          </a:p>
        </p:txBody>
      </p:sp>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24918231" y="6325702"/>
            <a:ext cx="23208" cy="612941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p:cNvCxnSpPr>
          <p:nvPr/>
        </p:nvCxnSpPr>
        <p:spPr>
          <a:xfrm>
            <a:off x="24912438" y="8984161"/>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p:cNvCxnSpPr>
          <p:nvPr/>
        </p:nvCxnSpPr>
        <p:spPr>
          <a:xfrm>
            <a:off x="24945585" y="10749312"/>
            <a:ext cx="59660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flipV="1">
            <a:off x="19068875"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preferRelativeResize="0">
            <a:picLocks/>
          </p:cNvPicPr>
          <p:nvPr/>
        </p:nvPicPr>
        <p:blipFill>
          <a:blip r:embed="rId8"/>
          <a:stretch>
            <a:fillRect/>
          </a:stretch>
        </p:blipFill>
        <p:spPr>
          <a:xfrm>
            <a:off x="19549437" y="11677878"/>
            <a:ext cx="1444752" cy="1554480"/>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preferRelativeResize="0">
            <a:picLocks/>
          </p:cNvPicPr>
          <p:nvPr/>
        </p:nvPicPr>
        <p:blipFill rotWithShape="1">
          <a:blip r:embed="rId9"/>
          <a:srcRect l="2842" r="-1"/>
          <a:stretch/>
        </p:blipFill>
        <p:spPr>
          <a:xfrm>
            <a:off x="19549437" y="6518498"/>
            <a:ext cx="1444752" cy="155448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2" name="Picture 151">
            <a:extLst>
              <a:ext uri="{FF2B5EF4-FFF2-40B4-BE49-F238E27FC236}">
                <a16:creationId xmlns:a16="http://schemas.microsoft.com/office/drawing/2014/main" id="{3A3416DC-5F84-4BD3-A552-C63804D091E7}"/>
              </a:ext>
            </a:extLst>
          </p:cNvPr>
          <p:cNvPicPr preferRelativeResize="0">
            <a:picLocks/>
          </p:cNvPicPr>
          <p:nvPr/>
        </p:nvPicPr>
        <p:blipFill>
          <a:blip r:embed="rId10"/>
          <a:stretch>
            <a:fillRect/>
          </a:stretch>
        </p:blipFill>
        <p:spPr>
          <a:xfrm>
            <a:off x="19552558" y="8253424"/>
            <a:ext cx="1444752" cy="1554480"/>
          </a:xfrm>
          <a:prstGeom prst="ellipse">
            <a:avLst/>
          </a:prstGeom>
          <a:ln w="12700" cap="rnd">
            <a:solidFill>
              <a:srgbClr val="C8C6BD"/>
            </a:solidFill>
            <a:prstDash val="solid"/>
          </a:ln>
          <a:effectLst/>
        </p:spPr>
      </p:pic>
      <p:sp>
        <p:nvSpPr>
          <p:cNvPr id="141" name="TextBox 140">
            <a:extLst>
              <a:ext uri="{FF2B5EF4-FFF2-40B4-BE49-F238E27FC236}">
                <a16:creationId xmlns:a16="http://schemas.microsoft.com/office/drawing/2014/main" id="{643320B0-4B7D-4748-9AF8-330545EDCD16}"/>
              </a:ext>
            </a:extLst>
          </p:cNvPr>
          <p:cNvSpPr txBox="1"/>
          <p:nvPr/>
        </p:nvSpPr>
        <p:spPr>
          <a:xfrm>
            <a:off x="20350378" y="6592609"/>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Salma Elisa Arteaga</a:t>
            </a:r>
            <a:endParaRPr lang="en-US" sz="2000" b="1" dirty="0">
              <a:solidFill>
                <a:schemeClr val="bg1"/>
              </a:solidFill>
            </a:endParaRPr>
          </a:p>
          <a:p>
            <a:r>
              <a:rPr lang="en-US" sz="24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1400" dirty="0">
                <a:solidFill>
                  <a:schemeClr val="bg1"/>
                </a:solidFill>
              </a:rPr>
              <a:t>               Idea Evolution (Home &amp; Distribution</a:t>
            </a:r>
            <a:r>
              <a:rPr lang="en-US" sz="1600" dirty="0">
                <a:solidFill>
                  <a:schemeClr val="bg1"/>
                </a:solidFill>
              </a:rPr>
              <a:t>, PP)</a:t>
            </a:r>
            <a:endParaRPr lang="en-US" sz="2400" dirty="0">
              <a:solidFill>
                <a:schemeClr val="bg1"/>
              </a:solidFill>
            </a:endParaRPr>
          </a:p>
        </p:txBody>
      </p:sp>
      <p:pic>
        <p:nvPicPr>
          <p:cNvPr id="74" name="Picture 73">
            <a:extLst>
              <a:ext uri="{FF2B5EF4-FFF2-40B4-BE49-F238E27FC236}">
                <a16:creationId xmlns:a16="http://schemas.microsoft.com/office/drawing/2014/main" id="{AEA9B676-30A9-4915-AFF0-52EAA62E4473}"/>
              </a:ext>
            </a:extLst>
          </p:cNvPr>
          <p:cNvPicPr preferRelativeResize="0">
            <a:picLocks/>
          </p:cNvPicPr>
          <p:nvPr/>
        </p:nvPicPr>
        <p:blipFill>
          <a:blip r:embed="rId11"/>
          <a:stretch>
            <a:fillRect/>
          </a:stretch>
        </p:blipFill>
        <p:spPr>
          <a:xfrm>
            <a:off x="19552121" y="6513443"/>
            <a:ext cx="1444752" cy="1554480"/>
          </a:xfrm>
          <a:prstGeom prst="ellipse">
            <a:avLst/>
          </a:prstGeom>
          <a:ln>
            <a:solidFill>
              <a:schemeClr val="accent1"/>
            </a:solidFill>
          </a:ln>
        </p:spPr>
      </p:pic>
      <p:sp>
        <p:nvSpPr>
          <p:cNvPr id="85" name="TextBox 84">
            <a:extLst>
              <a:ext uri="{FF2B5EF4-FFF2-40B4-BE49-F238E27FC236}">
                <a16:creationId xmlns:a16="http://schemas.microsoft.com/office/drawing/2014/main" id="{F9A8C572-F0C1-4791-AD94-22F2E5798F27}"/>
              </a:ext>
            </a:extLst>
          </p:cNvPr>
          <p:cNvSpPr txBox="1"/>
          <p:nvPr/>
        </p:nvSpPr>
        <p:spPr>
          <a:xfrm>
            <a:off x="26429122" y="8206196"/>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100" dirty="0"/>
              <a:t>               </a:t>
            </a:r>
            <a:r>
              <a:rPr lang="en-US" sz="2800" dirty="0"/>
              <a:t>Stephany Carrillo</a:t>
            </a:r>
            <a:endParaRPr lang="en-US" sz="2400" dirty="0"/>
          </a:p>
          <a:p>
            <a:r>
              <a:rPr lang="en-US" dirty="0"/>
              <a:t>                  </a:t>
            </a:r>
            <a:r>
              <a:rPr lang="en-US" sz="1800" dirty="0"/>
              <a:t>PS MTY, MEX </a:t>
            </a:r>
          </a:p>
          <a:p>
            <a:r>
              <a:rPr lang="es-MX" sz="1800" b="0" dirty="0"/>
              <a:t>         P</a:t>
            </a:r>
            <a:r>
              <a:rPr lang="en-US" sz="1800" b="0" dirty="0"/>
              <a:t>roject Specialist Intern</a:t>
            </a:r>
          </a:p>
        </p:txBody>
      </p:sp>
      <p:grpSp>
        <p:nvGrpSpPr>
          <p:cNvPr id="9" name="Group 8">
            <a:extLst>
              <a:ext uri="{FF2B5EF4-FFF2-40B4-BE49-F238E27FC236}">
                <a16:creationId xmlns:a16="http://schemas.microsoft.com/office/drawing/2014/main" id="{793E7442-0AD5-428C-8750-C551C8593EA2}"/>
              </a:ext>
            </a:extLst>
          </p:cNvPr>
          <p:cNvGrpSpPr/>
          <p:nvPr/>
        </p:nvGrpSpPr>
        <p:grpSpPr>
          <a:xfrm>
            <a:off x="25541387" y="6490454"/>
            <a:ext cx="5176271" cy="1554480"/>
            <a:chOff x="19437772" y="9962310"/>
            <a:chExt cx="5176271" cy="1554480"/>
          </a:xfrm>
        </p:grpSpPr>
        <p:sp>
          <p:nvSpPr>
            <p:cNvPr id="84" name="TextBox 83">
              <a:extLst>
                <a:ext uri="{FF2B5EF4-FFF2-40B4-BE49-F238E27FC236}">
                  <a16:creationId xmlns:a16="http://schemas.microsoft.com/office/drawing/2014/main" id="{7AE2199D-5176-4B2A-8465-83ED4385E3B0}"/>
                </a:ext>
              </a:extLst>
            </p:cNvPr>
            <p:cNvSpPr txBox="1"/>
            <p:nvPr/>
          </p:nvSpPr>
          <p:spPr>
            <a:xfrm>
              <a:off x="20325507" y="9983087"/>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400" dirty="0"/>
                <a:t>              </a:t>
              </a:r>
              <a:r>
                <a:rPr lang="en-US" sz="2800" dirty="0"/>
                <a:t>Alondra Ibarra</a:t>
              </a:r>
            </a:p>
            <a:p>
              <a:r>
                <a:rPr lang="en-US" sz="1050" dirty="0"/>
                <a:t>                   </a:t>
              </a:r>
              <a:r>
                <a:rPr lang="en-US" sz="1800" dirty="0"/>
                <a:t>PS MTY, MEX </a:t>
              </a:r>
            </a:p>
            <a:p>
              <a:r>
                <a:rPr lang="es-MX" sz="2000" b="0" dirty="0"/>
                <a:t>          </a:t>
              </a:r>
              <a:r>
                <a:rPr lang="es-MX" sz="1800" b="0" dirty="0"/>
                <a:t>P</a:t>
              </a:r>
              <a:r>
                <a:rPr lang="en-US" sz="1800" b="0" dirty="0"/>
                <a:t>roject Specialist Intern</a:t>
              </a:r>
              <a:endParaRPr lang="en-US" sz="2000" b="0" dirty="0"/>
            </a:p>
          </p:txBody>
        </p:sp>
        <p:pic>
          <p:nvPicPr>
            <p:cNvPr id="94" name="Picture 93">
              <a:extLst>
                <a:ext uri="{FF2B5EF4-FFF2-40B4-BE49-F238E27FC236}">
                  <a16:creationId xmlns:a16="http://schemas.microsoft.com/office/drawing/2014/main" id="{E8039B8A-CF56-4A3E-AAE3-2670B63714D6}"/>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9437772" y="9962310"/>
              <a:ext cx="1444752" cy="1554480"/>
            </a:xfrm>
            <a:prstGeom prst="ellipse">
              <a:avLst/>
            </a:prstGeom>
            <a:ln>
              <a:solidFill>
                <a:schemeClr val="bg1">
                  <a:lumMod val="85000"/>
                </a:schemeClr>
              </a:solidFill>
            </a:ln>
          </p:spPr>
        </p:pic>
      </p:grpSp>
      <p:pic>
        <p:nvPicPr>
          <p:cNvPr id="95" name="Picture 94">
            <a:extLst>
              <a:ext uri="{FF2B5EF4-FFF2-40B4-BE49-F238E27FC236}">
                <a16:creationId xmlns:a16="http://schemas.microsoft.com/office/drawing/2014/main" id="{547601F1-DD4F-4EBC-9F3B-E979497F9B9E}"/>
              </a:ext>
            </a:extLst>
          </p:cNvPr>
          <p:cNvPicPr preferRelativeResize="0">
            <a:picLocks/>
          </p:cNvPicPr>
          <p:nvPr/>
        </p:nvPicPr>
        <p:blipFill rotWithShape="1">
          <a:blip r:embed="rId13" cstate="email">
            <a:extLst>
              <a:ext uri="{28A0092B-C50C-407E-A947-70E740481C1C}">
                <a14:useLocalDpi xmlns:a14="http://schemas.microsoft.com/office/drawing/2010/main" val="0"/>
              </a:ext>
            </a:extLst>
          </a:blip>
          <a:srcRect t="13060" b="12099"/>
          <a:stretch/>
        </p:blipFill>
        <p:spPr>
          <a:xfrm>
            <a:off x="25559383" y="8215503"/>
            <a:ext cx="1444752" cy="1554480"/>
          </a:xfrm>
          <a:prstGeom prst="ellipse">
            <a:avLst/>
          </a:prstGeom>
        </p:spPr>
      </p:pic>
      <p:grpSp>
        <p:nvGrpSpPr>
          <p:cNvPr id="243" name="Group 242">
            <a:extLst>
              <a:ext uri="{FF2B5EF4-FFF2-40B4-BE49-F238E27FC236}">
                <a16:creationId xmlns:a16="http://schemas.microsoft.com/office/drawing/2014/main" id="{3CBD39CC-8E76-4DDF-AA96-30CAE2B8239D}"/>
              </a:ext>
            </a:extLst>
          </p:cNvPr>
          <p:cNvGrpSpPr/>
          <p:nvPr/>
        </p:nvGrpSpPr>
        <p:grpSpPr>
          <a:xfrm>
            <a:off x="25932150" y="4562068"/>
            <a:ext cx="429158" cy="1757817"/>
            <a:chOff x="25949717" y="4615841"/>
            <a:chExt cx="429158" cy="1757817"/>
          </a:xfrm>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2428420" y="6620044"/>
            <a:ext cx="3052650" cy="94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07BB3886-4027-46EC-A658-B771C529D07A}"/>
              </a:ext>
            </a:extLst>
          </p:cNvPr>
          <p:cNvGrpSpPr/>
          <p:nvPr/>
        </p:nvGrpSpPr>
        <p:grpSpPr>
          <a:xfrm>
            <a:off x="12092023" y="4575914"/>
            <a:ext cx="6778093" cy="2029270"/>
            <a:chOff x="12151617" y="4634341"/>
            <a:chExt cx="6778093" cy="2029270"/>
          </a:xfrm>
        </p:grpSpPr>
        <p:sp>
          <p:nvSpPr>
            <p:cNvPr id="97" name="Rectangle 96">
              <a:extLst>
                <a:ext uri="{FF2B5EF4-FFF2-40B4-BE49-F238E27FC236}">
                  <a16:creationId xmlns:a16="http://schemas.microsoft.com/office/drawing/2014/main" id="{A540FE14-38FC-4443-B885-28826412D7A0}"/>
                </a:ext>
              </a:extLst>
            </p:cNvPr>
            <p:cNvSpPr/>
            <p:nvPr/>
          </p:nvSpPr>
          <p:spPr>
            <a:xfrm>
              <a:off x="12151617" y="5097920"/>
              <a:ext cx="6778093" cy="738664"/>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Idea </a:t>
              </a:r>
              <a:r>
                <a:rPr lang="en-US" sz="2800" b="1" dirty="0">
                  <a:solidFill>
                    <a:schemeClr val="bg1"/>
                  </a:solidFill>
                </a:rPr>
                <a:t>Generation</a:t>
              </a:r>
              <a:r>
                <a:rPr lang="es-419" sz="2800" b="1" dirty="0">
                  <a:solidFill>
                    <a:schemeClr val="bg1"/>
                  </a:solidFill>
                </a:rPr>
                <a:t> </a:t>
              </a:r>
            </a:p>
            <a:p>
              <a:pPr algn="ctr"/>
              <a:endParaRPr lang="en-US" sz="700" b="1" dirty="0">
                <a:solidFill>
                  <a:schemeClr val="bg1"/>
                </a:solidFill>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p:cNvCxnSpPr>
            <p:nvPr/>
          </p:nvCxnSpPr>
          <p:spPr>
            <a:xfrm flipH="1">
              <a:off x="15539556" y="5806839"/>
              <a:ext cx="1108" cy="8567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31" name="Straight Arrow Connector 230">
            <a:extLst>
              <a:ext uri="{FF2B5EF4-FFF2-40B4-BE49-F238E27FC236}">
                <a16:creationId xmlns:a16="http://schemas.microsoft.com/office/drawing/2014/main" id="{A364B9F3-B441-46E1-B5DC-DDBE3D81C70C}"/>
              </a:ext>
            </a:extLst>
          </p:cNvPr>
          <p:cNvCxnSpPr>
            <a:cxnSpLocks/>
            <a:endCxn id="93" idx="2"/>
          </p:cNvCxnSpPr>
          <p:nvPr/>
        </p:nvCxnSpPr>
        <p:spPr>
          <a:xfrm>
            <a:off x="24912131" y="12455118"/>
            <a:ext cx="67312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9D22F6B8-E361-44C6-8FE3-A1A906EA4EA0}"/>
              </a:ext>
            </a:extLst>
          </p:cNvPr>
          <p:cNvCxnSpPr>
            <a:cxnSpLocks/>
          </p:cNvCxnSpPr>
          <p:nvPr/>
        </p:nvCxnSpPr>
        <p:spPr>
          <a:xfrm>
            <a:off x="1051058" y="9973210"/>
            <a:ext cx="38168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BF77DC5-1ABB-495C-8E84-05AA16E6BD27}"/>
              </a:ext>
            </a:extLst>
          </p:cNvPr>
          <p:cNvCxnSpPr>
            <a:cxnSpLocks/>
          </p:cNvCxnSpPr>
          <p:nvPr/>
        </p:nvCxnSpPr>
        <p:spPr>
          <a:xfrm>
            <a:off x="1018470" y="11775145"/>
            <a:ext cx="44762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1AC3384E-9831-4B4C-B1B8-DDDEBF36BABB}"/>
              </a:ext>
            </a:extLst>
          </p:cNvPr>
          <p:cNvCxnSpPr>
            <a:cxnSpLocks/>
          </p:cNvCxnSpPr>
          <p:nvPr/>
        </p:nvCxnSpPr>
        <p:spPr>
          <a:xfrm>
            <a:off x="19070700" y="906856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3EFA5DD4-FB03-4915-8155-86BF1E0E0E0D}"/>
              </a:ext>
            </a:extLst>
          </p:cNvPr>
          <p:cNvCxnSpPr>
            <a:cxnSpLocks/>
          </p:cNvCxnSpPr>
          <p:nvPr/>
        </p:nvCxnSpPr>
        <p:spPr>
          <a:xfrm>
            <a:off x="19070700" y="1077544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DDDB3F3D-36B4-45EE-B438-B74A7E010FF9}"/>
              </a:ext>
            </a:extLst>
          </p:cNvPr>
          <p:cNvCxnSpPr>
            <a:cxnSpLocks/>
          </p:cNvCxnSpPr>
          <p:nvPr/>
        </p:nvCxnSpPr>
        <p:spPr>
          <a:xfrm>
            <a:off x="19113766" y="12455118"/>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A23C73C-33DF-469F-BB07-AF83F08E4011}"/>
              </a:ext>
            </a:extLst>
          </p:cNvPr>
          <p:cNvCxnSpPr>
            <a:cxnSpLocks/>
          </p:cNvCxnSpPr>
          <p:nvPr/>
        </p:nvCxnSpPr>
        <p:spPr>
          <a:xfrm>
            <a:off x="6606832" y="6914552"/>
            <a:ext cx="29825" cy="50485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C5052B3D-3964-44B1-A9C7-5A6059F21F3D}"/>
              </a:ext>
            </a:extLst>
          </p:cNvPr>
          <p:cNvCxnSpPr>
            <a:cxnSpLocks/>
          </p:cNvCxnSpPr>
          <p:nvPr/>
        </p:nvCxnSpPr>
        <p:spPr>
          <a:xfrm>
            <a:off x="6606891" y="7942306"/>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0AA1B1A5-97BA-4C4D-BC3C-16013066241A}"/>
              </a:ext>
            </a:extLst>
          </p:cNvPr>
          <p:cNvCxnSpPr>
            <a:cxnSpLocks/>
            <a:endCxn id="91" idx="6"/>
          </p:cNvCxnSpPr>
          <p:nvPr/>
        </p:nvCxnSpPr>
        <p:spPr>
          <a:xfrm flipV="1">
            <a:off x="6606832" y="9992212"/>
            <a:ext cx="431067" cy="672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E172FC64-1D0C-48D3-9650-4228FE853502}"/>
              </a:ext>
            </a:extLst>
          </p:cNvPr>
          <p:cNvCxnSpPr>
            <a:cxnSpLocks/>
          </p:cNvCxnSpPr>
          <p:nvPr/>
        </p:nvCxnSpPr>
        <p:spPr>
          <a:xfrm>
            <a:off x="6654116" y="11956443"/>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79DBDFB-B75E-42F1-8C72-712EBFA05F0D}"/>
              </a:ext>
            </a:extLst>
          </p:cNvPr>
          <p:cNvCxnSpPr>
            <a:cxnSpLocks/>
          </p:cNvCxnSpPr>
          <p:nvPr/>
        </p:nvCxnSpPr>
        <p:spPr>
          <a:xfrm>
            <a:off x="19069340" y="6336083"/>
            <a:ext cx="35858" cy="519603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6D988D96-7B27-4182-AF3C-D186D6258469}"/>
              </a:ext>
            </a:extLst>
          </p:cNvPr>
          <p:cNvCxnSpPr>
            <a:cxnSpLocks/>
          </p:cNvCxnSpPr>
          <p:nvPr/>
        </p:nvCxnSpPr>
        <p:spPr>
          <a:xfrm>
            <a:off x="19071164"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8A637FF-B4EB-4E81-8833-090FB43A610B}"/>
              </a:ext>
            </a:extLst>
          </p:cNvPr>
          <p:cNvCxnSpPr>
            <a:cxnSpLocks/>
          </p:cNvCxnSpPr>
          <p:nvPr/>
        </p:nvCxnSpPr>
        <p:spPr>
          <a:xfrm flipV="1">
            <a:off x="19069339"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8" name="Group 197">
            <a:extLst>
              <a:ext uri="{FF2B5EF4-FFF2-40B4-BE49-F238E27FC236}">
                <a16:creationId xmlns:a16="http://schemas.microsoft.com/office/drawing/2014/main" id="{909679A9-FDF7-424E-AF8D-5A73B7DB0863}"/>
              </a:ext>
            </a:extLst>
          </p:cNvPr>
          <p:cNvGrpSpPr/>
          <p:nvPr/>
        </p:nvGrpSpPr>
        <p:grpSpPr>
          <a:xfrm>
            <a:off x="25932614" y="4562068"/>
            <a:ext cx="429158" cy="1757817"/>
            <a:chOff x="25949717" y="4615841"/>
            <a:chExt cx="429158" cy="1757817"/>
          </a:xfrm>
        </p:grpSpPr>
        <p:cxnSp>
          <p:nvCxnSpPr>
            <p:cNvPr id="199" name="Straight Arrow Connector 198">
              <a:extLst>
                <a:ext uri="{FF2B5EF4-FFF2-40B4-BE49-F238E27FC236}">
                  <a16:creationId xmlns:a16="http://schemas.microsoft.com/office/drawing/2014/main" id="{9EC26F9C-12F0-4D53-AB2F-28C078BA3ED3}"/>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F6FD6CC5-F1D0-4039-B082-05DFD040C05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7" name="Straight Connector 206">
            <a:extLst>
              <a:ext uri="{FF2B5EF4-FFF2-40B4-BE49-F238E27FC236}">
                <a16:creationId xmlns:a16="http://schemas.microsoft.com/office/drawing/2014/main" id="{533F40F9-A896-45AC-B02C-662728A1C8E9}"/>
              </a:ext>
            </a:extLst>
          </p:cNvPr>
          <p:cNvCxnSpPr>
            <a:cxnSpLocks/>
          </p:cNvCxnSpPr>
          <p:nvPr/>
        </p:nvCxnSpPr>
        <p:spPr>
          <a:xfrm flipH="1">
            <a:off x="12421236" y="6629502"/>
            <a:ext cx="7648" cy="500028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9C979459-08F5-4C69-B6AA-5C77D77323EB}"/>
              </a:ext>
            </a:extLst>
          </p:cNvPr>
          <p:cNvCxnSpPr>
            <a:cxnSpLocks/>
            <a:endCxn id="99" idx="2"/>
          </p:cNvCxnSpPr>
          <p:nvPr/>
        </p:nvCxnSpPr>
        <p:spPr>
          <a:xfrm>
            <a:off x="12432653" y="7831319"/>
            <a:ext cx="45931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E446FF12-6156-426F-B2C0-683958279C85}"/>
              </a:ext>
            </a:extLst>
          </p:cNvPr>
          <p:cNvCxnSpPr>
            <a:cxnSpLocks/>
          </p:cNvCxnSpPr>
          <p:nvPr/>
        </p:nvCxnSpPr>
        <p:spPr>
          <a:xfrm>
            <a:off x="12421236" y="9595848"/>
            <a:ext cx="5099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054016ED-9248-4219-B0FF-5B25728A1B32}"/>
              </a:ext>
            </a:extLst>
          </p:cNvPr>
          <p:cNvCxnSpPr>
            <a:cxnSpLocks/>
          </p:cNvCxnSpPr>
          <p:nvPr/>
        </p:nvCxnSpPr>
        <p:spPr>
          <a:xfrm>
            <a:off x="12442144" y="11658018"/>
            <a:ext cx="510180" cy="385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1B895FE1-ED15-46BA-93B2-F8C0608918E0}"/>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7043686" y="11020736"/>
            <a:ext cx="1470513" cy="1580435"/>
          </a:xfrm>
          <a:prstGeom prst="flowChartConnector">
            <a:avLst/>
          </a:prstGeom>
        </p:spPr>
      </p:pic>
      <p:sp>
        <p:nvSpPr>
          <p:cNvPr id="90" name="TextBox 89">
            <a:extLst>
              <a:ext uri="{FF2B5EF4-FFF2-40B4-BE49-F238E27FC236}">
                <a16:creationId xmlns:a16="http://schemas.microsoft.com/office/drawing/2014/main" id="{E64B3EE1-1854-4E36-9A6D-9A44C1BC7669}"/>
              </a:ext>
            </a:extLst>
          </p:cNvPr>
          <p:cNvSpPr txBox="1"/>
          <p:nvPr/>
        </p:nvSpPr>
        <p:spPr>
          <a:xfrm>
            <a:off x="26429122" y="11701115"/>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pic>
        <p:nvPicPr>
          <p:cNvPr id="93" name="Picture 92">
            <a:extLst>
              <a:ext uri="{FF2B5EF4-FFF2-40B4-BE49-F238E27FC236}">
                <a16:creationId xmlns:a16="http://schemas.microsoft.com/office/drawing/2014/main" id="{48478836-0B5A-4A76-A220-8A347328583F}"/>
              </a:ext>
            </a:extLst>
          </p:cNvPr>
          <p:cNvPicPr preferRelativeResize="0">
            <a:picLocks/>
          </p:cNvPicPr>
          <p:nvPr/>
        </p:nvPicPr>
        <p:blipFill rotWithShape="1">
          <a:blip r:embed="rId15"/>
          <a:srcRect l="10389" t="31541" r="78973" b="44510"/>
          <a:stretch/>
        </p:blipFill>
        <p:spPr>
          <a:xfrm>
            <a:off x="25585260" y="11677878"/>
            <a:ext cx="1444752" cy="1554480"/>
          </a:xfrm>
          <a:prstGeom prst="flowChartConnector">
            <a:avLst/>
          </a:prstGeom>
          <a:ln>
            <a:solidFill>
              <a:schemeClr val="accent1"/>
            </a:solidFill>
          </a:ln>
        </p:spPr>
      </p:pic>
      <p:sp>
        <p:nvSpPr>
          <p:cNvPr id="98" name="TextBox 97">
            <a:extLst>
              <a:ext uri="{FF2B5EF4-FFF2-40B4-BE49-F238E27FC236}">
                <a16:creationId xmlns:a16="http://schemas.microsoft.com/office/drawing/2014/main" id="{1FB9AB0F-2358-4AFD-98F8-714019A0F6F5}"/>
              </a:ext>
            </a:extLst>
          </p:cNvPr>
          <p:cNvSpPr txBox="1"/>
          <p:nvPr/>
        </p:nvSpPr>
        <p:spPr>
          <a:xfrm>
            <a:off x="13706966" y="7110356"/>
            <a:ext cx="4901184"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Paola Gomez </a:t>
            </a:r>
            <a:endParaRPr lang="en-US" sz="2400" b="1" dirty="0">
              <a:solidFill>
                <a:schemeClr val="bg1"/>
              </a:solidFill>
            </a:endParaRPr>
          </a:p>
          <a:p>
            <a:r>
              <a:rPr lang="en-US" sz="1800" b="1" dirty="0">
                <a:solidFill>
                  <a:schemeClr val="bg1"/>
                </a:solidFill>
              </a:rPr>
              <a:t>         </a:t>
            </a:r>
            <a:r>
              <a:rPr lang="en-US" sz="2000" b="1" dirty="0">
                <a:solidFill>
                  <a:schemeClr val="bg1"/>
                </a:solidFill>
              </a:rPr>
              <a:t>NAM Idea Program Manager</a:t>
            </a:r>
            <a:r>
              <a:rPr lang="en-US" sz="1800" b="1" dirty="0">
                <a:solidFill>
                  <a:schemeClr val="bg1"/>
                </a:solidFill>
              </a:rPr>
              <a:t>,</a:t>
            </a:r>
            <a:r>
              <a:rPr lang="en-US" sz="1200" b="1" dirty="0">
                <a:solidFill>
                  <a:schemeClr val="bg1"/>
                </a:solidFill>
              </a:rPr>
              <a:t>Tlax, Mex </a:t>
            </a:r>
          </a:p>
          <a:p>
            <a:r>
              <a:rPr lang="en-US" sz="1800" b="1" dirty="0">
                <a:solidFill>
                  <a:schemeClr val="bg1"/>
                </a:solidFill>
              </a:rPr>
              <a:t>         </a:t>
            </a:r>
            <a:r>
              <a:rPr lang="en-US" sz="2400" b="1" dirty="0">
                <a:solidFill>
                  <a:schemeClr val="bg1"/>
                </a:solidFill>
              </a:rPr>
              <a:t>Productivity ideas program</a:t>
            </a:r>
            <a:endParaRPr lang="en-US" sz="1800" b="1" dirty="0">
              <a:solidFill>
                <a:schemeClr val="bg1"/>
              </a:solidFill>
            </a:endParaRPr>
          </a:p>
        </p:txBody>
      </p:sp>
      <p:pic>
        <p:nvPicPr>
          <p:cNvPr id="99" name="Picture 98">
            <a:extLst>
              <a:ext uri="{FF2B5EF4-FFF2-40B4-BE49-F238E27FC236}">
                <a16:creationId xmlns:a16="http://schemas.microsoft.com/office/drawing/2014/main" id="{841A6EFD-778B-435E-9085-25A841A8D11D}"/>
              </a:ext>
            </a:extLst>
          </p:cNvPr>
          <p:cNvPicPr preferRelativeResize="0">
            <a:picLocks/>
          </p:cNvPicPr>
          <p:nvPr/>
        </p:nvPicPr>
        <p:blipFill>
          <a:blip r:embed="rId16"/>
          <a:stretch>
            <a:fillRect/>
          </a:stretch>
        </p:blipFill>
        <p:spPr>
          <a:xfrm>
            <a:off x="12891969" y="7054079"/>
            <a:ext cx="1444752" cy="1554480"/>
          </a:xfrm>
          <a:prstGeom prst="flowChartConnector">
            <a:avLst/>
          </a:prstGeom>
        </p:spPr>
      </p:pic>
      <p:sp>
        <p:nvSpPr>
          <p:cNvPr id="100" name="TextBox 99">
            <a:extLst>
              <a:ext uri="{FF2B5EF4-FFF2-40B4-BE49-F238E27FC236}">
                <a16:creationId xmlns:a16="http://schemas.microsoft.com/office/drawing/2014/main" id="{7F56BE32-FC6B-4DF5-BD1C-F02F999E16BA}"/>
              </a:ext>
            </a:extLst>
          </p:cNvPr>
          <p:cNvSpPr txBox="1"/>
          <p:nvPr/>
        </p:nvSpPr>
        <p:spPr>
          <a:xfrm>
            <a:off x="13705276" y="9016898"/>
            <a:ext cx="4902986" cy="132343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Martha Razo</a:t>
            </a:r>
          </a:p>
          <a:p>
            <a:r>
              <a:rPr lang="en-US" sz="2000" b="1" dirty="0">
                <a:solidFill>
                  <a:schemeClr val="bg1"/>
                </a:solidFill>
              </a:rPr>
              <a:t>          </a:t>
            </a:r>
            <a:r>
              <a:rPr lang="en-US" sz="2400" b="1" dirty="0">
                <a:solidFill>
                  <a:schemeClr val="bg1"/>
                </a:solidFill>
              </a:rPr>
              <a:t>Project Manager</a:t>
            </a:r>
            <a:r>
              <a:rPr lang="en-US" sz="1800" b="1" dirty="0">
                <a:solidFill>
                  <a:schemeClr val="bg1"/>
                </a:solidFill>
              </a:rPr>
              <a:t>, MTY,MEX</a:t>
            </a:r>
            <a:endParaRPr lang="en-US" sz="2400" b="1" dirty="0">
              <a:solidFill>
                <a:schemeClr val="bg1"/>
              </a:solidFill>
            </a:endParaRPr>
          </a:p>
          <a:p>
            <a:r>
              <a:rPr lang="en-US" sz="2400" b="1" dirty="0">
                <a:solidFill>
                  <a:schemeClr val="bg1"/>
                </a:solidFill>
              </a:rPr>
              <a:t>        Productivity Workshop</a:t>
            </a:r>
          </a:p>
        </p:txBody>
      </p:sp>
      <p:grpSp>
        <p:nvGrpSpPr>
          <p:cNvPr id="10" name="Group 9">
            <a:extLst>
              <a:ext uri="{FF2B5EF4-FFF2-40B4-BE49-F238E27FC236}">
                <a16:creationId xmlns:a16="http://schemas.microsoft.com/office/drawing/2014/main" id="{CC087629-DF86-4ABE-A738-38328030957C}"/>
              </a:ext>
            </a:extLst>
          </p:cNvPr>
          <p:cNvGrpSpPr/>
          <p:nvPr/>
        </p:nvGrpSpPr>
        <p:grpSpPr>
          <a:xfrm>
            <a:off x="19558005" y="10012392"/>
            <a:ext cx="5056845" cy="1554480"/>
            <a:chOff x="19582069" y="11664046"/>
            <a:chExt cx="5056845" cy="1554480"/>
          </a:xfrm>
        </p:grpSpPr>
        <p:sp>
          <p:nvSpPr>
            <p:cNvPr id="103" name="TextBox 102">
              <a:extLst>
                <a:ext uri="{FF2B5EF4-FFF2-40B4-BE49-F238E27FC236}">
                  <a16:creationId xmlns:a16="http://schemas.microsoft.com/office/drawing/2014/main" id="{979ABB1C-8B31-4496-835D-14F7D63565B0}"/>
                </a:ext>
              </a:extLst>
            </p:cNvPr>
            <p:cNvSpPr txBox="1"/>
            <p:nvPr/>
          </p:nvSpPr>
          <p:spPr>
            <a:xfrm>
              <a:off x="20350378" y="11688095"/>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Brenda Olmos                </a:t>
              </a:r>
              <a:endParaRPr lang="en-US" sz="2800" b="1" dirty="0">
                <a:solidFill>
                  <a:schemeClr val="bg1"/>
                </a:solidFill>
              </a:endParaRPr>
            </a:p>
            <a:p>
              <a:r>
                <a:rPr lang="en-US" sz="2000" b="1" dirty="0">
                  <a:solidFill>
                    <a:schemeClr val="bg1"/>
                  </a:solidFill>
                </a:rPr>
                <a:t>          Prj Specialist MTY, MEX          </a:t>
              </a:r>
            </a:p>
            <a:p>
              <a:r>
                <a:rPr lang="en-US" sz="1800" b="1" dirty="0">
                  <a:solidFill>
                    <a:schemeClr val="bg1"/>
                  </a:solidFill>
                </a:rPr>
                <a:t>           Purchasing Project Specialist</a:t>
              </a:r>
            </a:p>
            <a:p>
              <a:r>
                <a:rPr lang="en-US" sz="2000" b="1" dirty="0">
                  <a:solidFill>
                    <a:schemeClr val="bg1"/>
                  </a:solidFill>
                </a:rPr>
                <a:t>          </a:t>
              </a:r>
            </a:p>
          </p:txBody>
        </p:sp>
        <p:pic>
          <p:nvPicPr>
            <p:cNvPr id="14" name="Picture 13">
              <a:extLst>
                <a:ext uri="{FF2B5EF4-FFF2-40B4-BE49-F238E27FC236}">
                  <a16:creationId xmlns:a16="http://schemas.microsoft.com/office/drawing/2014/main" id="{4BCCA91F-B86F-44F1-B712-85ED61238F5D}"/>
                </a:ext>
              </a:extLst>
            </p:cNvPr>
            <p:cNvPicPr preferRelativeResize="0">
              <a:picLocks/>
            </p:cNvPicPr>
            <p:nvPr/>
          </p:nvPicPr>
          <p:blipFill rotWithShape="1">
            <a:blip r:embed="rId17" cstate="email">
              <a:extLst>
                <a:ext uri="{28A0092B-C50C-407E-A947-70E740481C1C}">
                  <a14:useLocalDpi xmlns:a14="http://schemas.microsoft.com/office/drawing/2010/main" val="0"/>
                </a:ext>
              </a:extLst>
            </a:blip>
            <a:srcRect l="1049" t="21275" b="28801"/>
            <a:stretch/>
          </p:blipFill>
          <p:spPr>
            <a:xfrm>
              <a:off x="19582069" y="11664046"/>
              <a:ext cx="1444752" cy="1554480"/>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sp>
        <p:nvSpPr>
          <p:cNvPr id="88" name="TextBox 87">
            <a:extLst>
              <a:ext uri="{FF2B5EF4-FFF2-40B4-BE49-F238E27FC236}">
                <a16:creationId xmlns:a16="http://schemas.microsoft.com/office/drawing/2014/main" id="{4D6062B8-EA4D-443F-A072-9FD94B8B7BCF}"/>
              </a:ext>
            </a:extLst>
          </p:cNvPr>
          <p:cNvSpPr txBox="1"/>
          <p:nvPr/>
        </p:nvSpPr>
        <p:spPr>
          <a:xfrm>
            <a:off x="13705824" y="11050371"/>
            <a:ext cx="490298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Jose Ignacio Acosta</a:t>
            </a:r>
          </a:p>
          <a:p>
            <a:r>
              <a:rPr lang="en-US" sz="2000" b="1" dirty="0">
                <a:solidFill>
                  <a:schemeClr val="bg1"/>
                </a:solidFill>
              </a:rPr>
              <a:t>          </a:t>
            </a:r>
            <a:r>
              <a:rPr lang="en-US" sz="2400" b="1" dirty="0">
                <a:solidFill>
                  <a:schemeClr val="bg1"/>
                </a:solidFill>
              </a:rPr>
              <a:t>Project Manager, </a:t>
            </a:r>
            <a:r>
              <a:rPr lang="en-US" sz="2000" b="1" dirty="0">
                <a:solidFill>
                  <a:schemeClr val="bg1"/>
                </a:solidFill>
              </a:rPr>
              <a:t>MTY,MEX</a:t>
            </a:r>
          </a:p>
          <a:p>
            <a:r>
              <a:rPr lang="en-US" sz="2000" b="1" dirty="0">
                <a:solidFill>
                  <a:schemeClr val="bg1"/>
                </a:solidFill>
              </a:rPr>
              <a:t>          </a:t>
            </a:r>
            <a:r>
              <a:rPr lang="en-US" sz="2400" b="1" dirty="0">
                <a:solidFill>
                  <a:schemeClr val="bg1"/>
                </a:solidFill>
              </a:rPr>
              <a:t>Productivity Workshop</a:t>
            </a:r>
            <a:endParaRPr lang="en-US" sz="2000" b="1" dirty="0">
              <a:solidFill>
                <a:schemeClr val="bg1"/>
              </a:solidFill>
            </a:endParaRPr>
          </a:p>
        </p:txBody>
      </p:sp>
      <p:pic>
        <p:nvPicPr>
          <p:cNvPr id="96" name="Picture 95">
            <a:extLst>
              <a:ext uri="{FF2B5EF4-FFF2-40B4-BE49-F238E27FC236}">
                <a16:creationId xmlns:a16="http://schemas.microsoft.com/office/drawing/2014/main" id="{D56A75E9-11CD-4EDD-A55D-15F7DAECC808}"/>
              </a:ext>
            </a:extLst>
          </p:cNvPr>
          <p:cNvPicPr preferRelativeResize="0">
            <a:picLocks/>
          </p:cNvPicPr>
          <p:nvPr/>
        </p:nvPicPr>
        <p:blipFill rotWithShape="1">
          <a:blip r:embed="rId15"/>
          <a:srcRect l="10389" t="31541" r="78973" b="44510"/>
          <a:stretch/>
        </p:blipFill>
        <p:spPr>
          <a:xfrm>
            <a:off x="12931748" y="11004482"/>
            <a:ext cx="1444752" cy="1554480"/>
          </a:xfrm>
          <a:prstGeom prst="flowChartConnector">
            <a:avLst/>
          </a:prstGeom>
          <a:ln>
            <a:solidFill>
              <a:schemeClr val="accent1"/>
            </a:solidFill>
          </a:ln>
        </p:spPr>
      </p:pic>
      <p:pic>
        <p:nvPicPr>
          <p:cNvPr id="104" name="Picture 103">
            <a:extLst>
              <a:ext uri="{FF2B5EF4-FFF2-40B4-BE49-F238E27FC236}">
                <a16:creationId xmlns:a16="http://schemas.microsoft.com/office/drawing/2014/main" id="{94B571E5-53F8-45CD-8C55-C3A0CEA528E8}"/>
              </a:ext>
            </a:extLst>
          </p:cNvPr>
          <p:cNvPicPr preferRelativeResize="0">
            <a:picLocks/>
          </p:cNvPicPr>
          <p:nvPr/>
        </p:nvPicPr>
        <p:blipFill rotWithShape="1">
          <a:blip r:embed="rId18" cstate="email">
            <a:extLst>
              <a:ext uri="{28A0092B-C50C-407E-A947-70E740481C1C}">
                <a14:useLocalDpi xmlns:a14="http://schemas.microsoft.com/office/drawing/2010/main" val="0"/>
              </a:ext>
            </a:extLst>
          </a:blip>
          <a:srcRect t="3900" b="18613"/>
          <a:stretch/>
        </p:blipFill>
        <p:spPr>
          <a:xfrm>
            <a:off x="12931301" y="8995322"/>
            <a:ext cx="1444752" cy="1554480"/>
          </a:xfrm>
          <a:prstGeom prst="flowChartConnector">
            <a:avLst/>
          </a:prstGeom>
        </p:spPr>
      </p:pic>
      <p:pic>
        <p:nvPicPr>
          <p:cNvPr id="106" name="Picture 105">
            <a:extLst>
              <a:ext uri="{FF2B5EF4-FFF2-40B4-BE49-F238E27FC236}">
                <a16:creationId xmlns:a16="http://schemas.microsoft.com/office/drawing/2014/main" id="{F88778E1-088B-40A9-A858-6BD84EB3F7AA}"/>
              </a:ext>
            </a:extLst>
          </p:cNvPr>
          <p:cNvPicPr preferRelativeResize="0">
            <a:picLocks/>
          </p:cNvPicPr>
          <p:nvPr/>
        </p:nvPicPr>
        <p:blipFill rotWithShape="1">
          <a:blip r:embed="rId15"/>
          <a:srcRect l="10389" t="31541" r="78973" b="44510"/>
          <a:stretch/>
        </p:blipFill>
        <p:spPr>
          <a:xfrm>
            <a:off x="1477582" y="11072163"/>
            <a:ext cx="1444752" cy="1554480"/>
          </a:xfrm>
          <a:prstGeom prst="flowChartConnector">
            <a:avLst/>
          </a:prstGeom>
          <a:ln>
            <a:solidFill>
              <a:schemeClr val="accent1"/>
            </a:solidFill>
          </a:ln>
        </p:spPr>
      </p:pic>
      <p:sp>
        <p:nvSpPr>
          <p:cNvPr id="107" name="Rectangle 106">
            <a:extLst>
              <a:ext uri="{FF2B5EF4-FFF2-40B4-BE49-F238E27FC236}">
                <a16:creationId xmlns:a16="http://schemas.microsoft.com/office/drawing/2014/main" id="{4A979F31-799D-4EA8-9080-05DF4EDAC612}"/>
              </a:ext>
            </a:extLst>
          </p:cNvPr>
          <p:cNvSpPr/>
          <p:nvPr/>
        </p:nvSpPr>
        <p:spPr>
          <a:xfrm>
            <a:off x="22469775" y="5037371"/>
            <a:ext cx="6778093" cy="738664"/>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700" b="1">
              <a:solidFill>
                <a:schemeClr val="bg1"/>
              </a:solidFill>
            </a:endParaRPr>
          </a:p>
          <a:p>
            <a:pPr algn="ctr"/>
            <a:r>
              <a:rPr lang="en-US" sz="2800" b="1">
                <a:solidFill>
                  <a:schemeClr val="bg1"/>
                </a:solidFill>
              </a:rPr>
              <a:t>Idea Evolution</a:t>
            </a:r>
          </a:p>
          <a:p>
            <a:pPr algn="ctr"/>
            <a:endParaRPr lang="en-US" sz="700" b="1">
              <a:solidFill>
                <a:schemeClr val="bg1"/>
              </a:solidFill>
            </a:endParaRPr>
          </a:p>
        </p:txBody>
      </p:sp>
      <p:pic>
        <p:nvPicPr>
          <p:cNvPr id="105" name="Picture 104">
            <a:extLst>
              <a:ext uri="{FF2B5EF4-FFF2-40B4-BE49-F238E27FC236}">
                <a16:creationId xmlns:a16="http://schemas.microsoft.com/office/drawing/2014/main" id="{4687691B-E28A-437D-9558-A0BDA173E7C7}"/>
              </a:ext>
            </a:extLst>
          </p:cNvPr>
          <p:cNvPicPr preferRelativeResize="0">
            <a:picLocks/>
          </p:cNvPicPr>
          <p:nvPr/>
        </p:nvPicPr>
        <p:blipFill rotWithShape="1">
          <a:blip r:embed="rId15"/>
          <a:srcRect l="10389" t="31541" r="78973" b="44510"/>
          <a:stretch/>
        </p:blipFill>
        <p:spPr>
          <a:xfrm>
            <a:off x="25585260" y="9958309"/>
            <a:ext cx="1444752" cy="1554480"/>
          </a:xfrm>
          <a:prstGeom prst="flowChartConnector">
            <a:avLst/>
          </a:prstGeom>
          <a:ln>
            <a:solidFill>
              <a:schemeClr val="accent1"/>
            </a:solidFill>
          </a:ln>
        </p:spPr>
      </p:pic>
      <p:cxnSp>
        <p:nvCxnSpPr>
          <p:cNvPr id="108" name="Straight Arrow Connector 107">
            <a:extLst>
              <a:ext uri="{FF2B5EF4-FFF2-40B4-BE49-F238E27FC236}">
                <a16:creationId xmlns:a16="http://schemas.microsoft.com/office/drawing/2014/main" id="{B1133D40-563B-47EE-973B-E31D816B7895}"/>
              </a:ext>
            </a:extLst>
          </p:cNvPr>
          <p:cNvCxnSpPr>
            <a:cxnSpLocks/>
          </p:cNvCxnSpPr>
          <p:nvPr/>
        </p:nvCxnSpPr>
        <p:spPr>
          <a:xfrm>
            <a:off x="24911631" y="7267694"/>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050" name="Picture 2" descr="https://ids.se.com/image/user_male_portrait?img_id=9369120&amp;img_id_token=6h5wCMYd7U9IQ%2BveP%2B0Wq4y0WNA%3D&amp;t=1575902206219">
            <a:extLst>
              <a:ext uri="{FF2B5EF4-FFF2-40B4-BE49-F238E27FC236}">
                <a16:creationId xmlns:a16="http://schemas.microsoft.com/office/drawing/2014/main" id="{AB9BD650-C8F1-4E11-83AA-F05CF9693D55}"/>
              </a:ext>
            </a:extLst>
          </p:cNvPr>
          <p:cNvPicPr preferRelativeResize="0">
            <a:picLocks noChangeArrowheads="1"/>
          </p:cNvPicPr>
          <p:nvPr/>
        </p:nvPicPr>
        <p:blipFill rotWithShape="1">
          <a:blip r:embed="rId19" cstate="email">
            <a:extLst>
              <a:ext uri="{28A0092B-C50C-407E-A947-70E740481C1C}">
                <a14:useLocalDpi xmlns:a14="http://schemas.microsoft.com/office/drawing/2010/main" val="0"/>
              </a:ext>
            </a:extLst>
          </a:blip>
          <a:srcRect l="3365" t="5025" r="13563" b="3491"/>
          <a:stretch/>
        </p:blipFill>
        <p:spPr bwMode="auto">
          <a:xfrm>
            <a:off x="12928179" y="10995292"/>
            <a:ext cx="1444752" cy="1554480"/>
          </a:xfrm>
          <a:prstGeom prst="flowChartConnector">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9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9916B7-0991-4350-9911-4F1EB4F9C5A2}"/>
              </a:ext>
            </a:extLst>
          </p:cNvPr>
          <p:cNvSpPr>
            <a:spLocks noGrp="1"/>
          </p:cNvSpPr>
          <p:nvPr>
            <p:ph type="sldNum" sz="quarter" idx="4"/>
          </p:nvPr>
        </p:nvSpPr>
        <p:spPr/>
        <p:txBody>
          <a:bodyPr/>
          <a:lstStyle/>
          <a:p>
            <a:r>
              <a:rPr lang="en-US"/>
              <a:t>Page </a:t>
            </a:r>
            <a:fld id="{5A9C12DC-491F-9444-86A2-13AC5C62A2FC}" type="slidenum">
              <a:rPr lang="en-US" smtClean="0"/>
              <a:pPr/>
              <a:t>8</a:t>
            </a:fld>
            <a:endParaRPr lang="en-US" dirty="0"/>
          </a:p>
        </p:txBody>
      </p:sp>
      <p:sp>
        <p:nvSpPr>
          <p:cNvPr id="3" name="Footer Placeholder 2">
            <a:extLst>
              <a:ext uri="{FF2B5EF4-FFF2-40B4-BE49-F238E27FC236}">
                <a16:creationId xmlns:a16="http://schemas.microsoft.com/office/drawing/2014/main" id="{5401BCC9-CA4B-4ABD-838C-31CB2B4846B4}"/>
              </a:ext>
            </a:extLst>
          </p:cNvPr>
          <p:cNvSpPr>
            <a:spLocks noGrp="1"/>
          </p:cNvSpPr>
          <p:nvPr>
            <p:ph type="ftr" sz="quarter" idx="3"/>
          </p:nvPr>
        </p:nvSpPr>
        <p:spPr/>
        <p:txBody>
          <a:bodyPr/>
          <a:lstStyle/>
          <a:p>
            <a:r>
              <a:rPr lang="en-US"/>
              <a:t>Confidential Property of Schneider Electric |</a:t>
            </a:r>
            <a:endParaRPr lang="en-US" dirty="0"/>
          </a:p>
        </p:txBody>
      </p:sp>
      <p:sp>
        <p:nvSpPr>
          <p:cNvPr id="4" name="TextBox 3">
            <a:extLst>
              <a:ext uri="{FF2B5EF4-FFF2-40B4-BE49-F238E27FC236}">
                <a16:creationId xmlns:a16="http://schemas.microsoft.com/office/drawing/2014/main" id="{F7A517BC-8196-4931-A0BE-E74D33C314B4}"/>
              </a:ext>
            </a:extLst>
          </p:cNvPr>
          <p:cNvSpPr txBox="1"/>
          <p:nvPr/>
        </p:nvSpPr>
        <p:spPr>
          <a:xfrm>
            <a:off x="6653097" y="775994"/>
            <a:ext cx="18518202" cy="1001300"/>
          </a:xfrm>
          <a:prstGeom prst="rect">
            <a:avLst/>
          </a:prstGeom>
          <a:noFill/>
        </p:spPr>
        <p:txBody>
          <a:bodyPr wrap="square" lIns="77216" tIns="38608" rIns="77216" bIns="3860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Project Mgr.'s By Category (SBO-REB)</a:t>
            </a:r>
          </a:p>
        </p:txBody>
      </p:sp>
      <p:sp>
        <p:nvSpPr>
          <p:cNvPr id="34" name="Rectangle 33">
            <a:extLst>
              <a:ext uri="{FF2B5EF4-FFF2-40B4-BE49-F238E27FC236}">
                <a16:creationId xmlns:a16="http://schemas.microsoft.com/office/drawing/2014/main" id="{61236CE5-EEE6-43CC-ABCA-D94FF8265AB2}"/>
              </a:ext>
            </a:extLst>
          </p:cNvPr>
          <p:cNvSpPr/>
          <p:nvPr/>
        </p:nvSpPr>
        <p:spPr>
          <a:xfrm>
            <a:off x="2098637" y="3181642"/>
            <a:ext cx="295255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K1/B1</a:t>
            </a:r>
            <a:endParaRPr lang="es-419" sz="1400" b="1" dirty="0">
              <a:solidFill>
                <a:schemeClr val="bg1"/>
              </a:solidFill>
            </a:endParaRPr>
          </a:p>
        </p:txBody>
      </p:sp>
      <p:sp>
        <p:nvSpPr>
          <p:cNvPr id="75" name="Rectangle 74">
            <a:extLst>
              <a:ext uri="{FF2B5EF4-FFF2-40B4-BE49-F238E27FC236}">
                <a16:creationId xmlns:a16="http://schemas.microsoft.com/office/drawing/2014/main" id="{A42454C5-A0A5-411A-ADF5-AA4BA5F8E483}"/>
              </a:ext>
            </a:extLst>
          </p:cNvPr>
          <p:cNvSpPr/>
          <p:nvPr/>
        </p:nvSpPr>
        <p:spPr>
          <a:xfrm>
            <a:off x="7652634" y="3182831"/>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K3/A1</a:t>
            </a:r>
            <a:endParaRPr lang="es-419" sz="4400" b="1" dirty="0">
              <a:solidFill>
                <a:schemeClr val="bg1"/>
              </a:solidFill>
            </a:endParaRPr>
          </a:p>
        </p:txBody>
      </p:sp>
      <p:sp>
        <p:nvSpPr>
          <p:cNvPr id="76" name="Rectangle 75">
            <a:extLst>
              <a:ext uri="{FF2B5EF4-FFF2-40B4-BE49-F238E27FC236}">
                <a16:creationId xmlns:a16="http://schemas.microsoft.com/office/drawing/2014/main" id="{1DBAB622-75E5-455D-AC6D-B288D7DD9472}"/>
              </a:ext>
            </a:extLst>
          </p:cNvPr>
          <p:cNvSpPr/>
          <p:nvPr/>
        </p:nvSpPr>
        <p:spPr>
          <a:xfrm>
            <a:off x="12455386" y="3182831"/>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D2/M2</a:t>
            </a:r>
            <a:endParaRPr lang="es-419" sz="4400" b="1" dirty="0">
              <a:solidFill>
                <a:schemeClr val="bg1"/>
              </a:solidFill>
            </a:endParaRPr>
          </a:p>
        </p:txBody>
      </p:sp>
      <p:sp>
        <p:nvSpPr>
          <p:cNvPr id="77" name="Rectangle 76">
            <a:extLst>
              <a:ext uri="{FF2B5EF4-FFF2-40B4-BE49-F238E27FC236}">
                <a16:creationId xmlns:a16="http://schemas.microsoft.com/office/drawing/2014/main" id="{7A11A386-4547-4D69-9308-FF100C70D0D1}"/>
              </a:ext>
            </a:extLst>
          </p:cNvPr>
          <p:cNvSpPr/>
          <p:nvPr/>
        </p:nvSpPr>
        <p:spPr>
          <a:xfrm>
            <a:off x="16633332" y="3181641"/>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4400" b="1" dirty="0">
                <a:solidFill>
                  <a:schemeClr val="bg1"/>
                </a:solidFill>
              </a:rPr>
              <a:t>P1/C1/C2</a:t>
            </a:r>
          </a:p>
        </p:txBody>
      </p:sp>
      <p:sp>
        <p:nvSpPr>
          <p:cNvPr id="78" name="Rectangle 77">
            <a:extLst>
              <a:ext uri="{FF2B5EF4-FFF2-40B4-BE49-F238E27FC236}">
                <a16:creationId xmlns:a16="http://schemas.microsoft.com/office/drawing/2014/main" id="{82F41618-6664-4B43-89DC-7141A16ED5C8}"/>
              </a:ext>
            </a:extLst>
          </p:cNvPr>
          <p:cNvSpPr/>
          <p:nvPr/>
        </p:nvSpPr>
        <p:spPr>
          <a:xfrm>
            <a:off x="22759378" y="3181641"/>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G3/G4/G8</a:t>
            </a:r>
          </a:p>
        </p:txBody>
      </p:sp>
      <p:sp>
        <p:nvSpPr>
          <p:cNvPr id="79" name="Rectangle 78">
            <a:extLst>
              <a:ext uri="{FF2B5EF4-FFF2-40B4-BE49-F238E27FC236}">
                <a16:creationId xmlns:a16="http://schemas.microsoft.com/office/drawing/2014/main" id="{4909ACE5-F6B7-4690-8968-2BBB678E626D}"/>
              </a:ext>
            </a:extLst>
          </p:cNvPr>
          <p:cNvSpPr/>
          <p:nvPr/>
        </p:nvSpPr>
        <p:spPr>
          <a:xfrm>
            <a:off x="27648610" y="3181641"/>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K5/K6/K7</a:t>
            </a:r>
            <a:endParaRPr lang="es-419" sz="4400" b="1" dirty="0">
              <a:solidFill>
                <a:schemeClr val="bg1"/>
              </a:solidFill>
            </a:endParaRPr>
          </a:p>
        </p:txBody>
      </p:sp>
      <p:sp>
        <p:nvSpPr>
          <p:cNvPr id="85" name="TextBox 84">
            <a:extLst>
              <a:ext uri="{FF2B5EF4-FFF2-40B4-BE49-F238E27FC236}">
                <a16:creationId xmlns:a16="http://schemas.microsoft.com/office/drawing/2014/main" id="{164BDB71-FD06-4FCF-8B36-663B49FC31F5}"/>
              </a:ext>
            </a:extLst>
          </p:cNvPr>
          <p:cNvSpPr txBox="1"/>
          <p:nvPr/>
        </p:nvSpPr>
        <p:spPr>
          <a:xfrm>
            <a:off x="1031104" y="4856516"/>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Alexis Quezada</a:t>
            </a:r>
            <a:endParaRPr lang="en-US" sz="3200" dirty="0"/>
          </a:p>
          <a:p>
            <a:pPr algn="l"/>
            <a:r>
              <a:rPr lang="en-US" sz="1100" dirty="0"/>
              <a:t>                       </a:t>
            </a:r>
            <a:r>
              <a:rPr lang="en-US" sz="1800" dirty="0"/>
              <a:t>Project Manager, MTY MEX</a:t>
            </a:r>
          </a:p>
          <a:p>
            <a:pPr algn="l"/>
            <a:r>
              <a:rPr lang="en-US" sz="1800" dirty="0"/>
              <a:t>              CoS (SBO-REB), QVE</a:t>
            </a:r>
          </a:p>
        </p:txBody>
      </p:sp>
      <p:pic>
        <p:nvPicPr>
          <p:cNvPr id="86" name="Picture 85">
            <a:extLst>
              <a:ext uri="{FF2B5EF4-FFF2-40B4-BE49-F238E27FC236}">
                <a16:creationId xmlns:a16="http://schemas.microsoft.com/office/drawing/2014/main" id="{9E49D35E-EB40-4167-89CE-EEA4A47FFDD4}"/>
              </a:ext>
            </a:extLst>
          </p:cNvPr>
          <p:cNvPicPr preferRelativeResize="0">
            <a:picLocks/>
          </p:cNvPicPr>
          <p:nvPr/>
        </p:nvPicPr>
        <p:blipFill>
          <a:blip r:embed="rId2" cstate="email">
            <a:extLst>
              <a:ext uri="{28A0092B-C50C-407E-A947-70E740481C1C}">
                <a14:useLocalDpi xmlns:a14="http://schemas.microsoft.com/office/drawing/2010/main" val="0"/>
              </a:ext>
            </a:extLst>
          </a:blip>
          <a:stretch>
            <a:fillRect/>
          </a:stretch>
        </p:blipFill>
        <p:spPr>
          <a:xfrm>
            <a:off x="761147" y="4705598"/>
            <a:ext cx="1123171" cy="1360504"/>
          </a:xfrm>
          <a:prstGeom prst="ellipse">
            <a:avLst/>
          </a:prstGeom>
          <a:ln w="12700" cap="rnd">
            <a:solidFill>
              <a:schemeClr val="bg1"/>
            </a:solidFill>
            <a:prstDash val="solid"/>
          </a:ln>
          <a:effectLst/>
        </p:spPr>
      </p:pic>
      <p:sp>
        <p:nvSpPr>
          <p:cNvPr id="87" name="TextBox 86">
            <a:extLst>
              <a:ext uri="{FF2B5EF4-FFF2-40B4-BE49-F238E27FC236}">
                <a16:creationId xmlns:a16="http://schemas.microsoft.com/office/drawing/2014/main" id="{23433467-4F2C-43FC-94E1-1F06E04276B6}"/>
              </a:ext>
            </a:extLst>
          </p:cNvPr>
          <p:cNvSpPr txBox="1"/>
          <p:nvPr/>
        </p:nvSpPr>
        <p:spPr>
          <a:xfrm>
            <a:off x="1033843" y="6523148"/>
            <a:ext cx="4084785"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n-US" dirty="0"/>
              <a:t>        </a:t>
            </a:r>
            <a:r>
              <a:rPr lang="en-US" sz="2800" dirty="0"/>
              <a:t>Carlos Galvan</a:t>
            </a:r>
            <a:endParaRPr lang="en-US" dirty="0"/>
          </a:p>
          <a:p>
            <a:r>
              <a:rPr lang="en-US" sz="1800" dirty="0"/>
              <a:t>              Project Manager, MTY MEX</a:t>
            </a:r>
          </a:p>
          <a:p>
            <a:r>
              <a:rPr lang="en-US" sz="1800" dirty="0"/>
              <a:t>              CoS (SBO-REB), QVE</a:t>
            </a:r>
          </a:p>
        </p:txBody>
      </p:sp>
      <p:pic>
        <p:nvPicPr>
          <p:cNvPr id="88" name="Picture 10" descr="https://spiceportal.schneider-electric.com/image/user_male_portrait?img_id=45644760&amp;img_id_token=OZbPTzDndL%2F0AhII%2B89uN1dBAWs%3D&amp;t=1527603588272">
            <a:extLst>
              <a:ext uri="{FF2B5EF4-FFF2-40B4-BE49-F238E27FC236}">
                <a16:creationId xmlns:a16="http://schemas.microsoft.com/office/drawing/2014/main" id="{0A86D129-8E0E-4D4F-A6CE-7D3203FD65D0}"/>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1147" y="6373365"/>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E98B9B00-F162-466F-8922-135CB2994088}"/>
              </a:ext>
            </a:extLst>
          </p:cNvPr>
          <p:cNvSpPr txBox="1"/>
          <p:nvPr/>
        </p:nvSpPr>
        <p:spPr>
          <a:xfrm>
            <a:off x="1031104" y="8064563"/>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s-MX" dirty="0"/>
              <a:t>       </a:t>
            </a:r>
            <a:r>
              <a:rPr lang="es-MX" sz="2800" dirty="0"/>
              <a:t>M</a:t>
            </a:r>
            <a:r>
              <a:rPr lang="en-US" sz="2800" dirty="0"/>
              <a:t>anuel Yanez    </a:t>
            </a:r>
            <a:endParaRPr lang="en-US" dirty="0"/>
          </a:p>
          <a:p>
            <a:r>
              <a:rPr lang="en-US" sz="1800" dirty="0"/>
              <a:t>            Project Manager, MTY MEX</a:t>
            </a:r>
          </a:p>
          <a:p>
            <a:r>
              <a:rPr lang="en-US" sz="1800" dirty="0"/>
              <a:t>            CoS (SBO-REB), QVE</a:t>
            </a:r>
          </a:p>
          <a:p>
            <a:endParaRPr lang="en-US" dirty="0"/>
          </a:p>
        </p:txBody>
      </p:sp>
      <p:pic>
        <p:nvPicPr>
          <p:cNvPr id="90" name="Picture 89">
            <a:extLst>
              <a:ext uri="{FF2B5EF4-FFF2-40B4-BE49-F238E27FC236}">
                <a16:creationId xmlns:a16="http://schemas.microsoft.com/office/drawing/2014/main" id="{79391AE0-5829-4B94-B886-73A5327295A0}"/>
              </a:ext>
            </a:extLst>
          </p:cNvPr>
          <p:cNvPicPr preferRelativeResize="0">
            <a:picLocks/>
          </p:cNvPicPr>
          <p:nvPr/>
        </p:nvPicPr>
        <p:blipFill>
          <a:blip r:embed="rId4"/>
          <a:stretch>
            <a:fillRect/>
          </a:stretch>
        </p:blipFill>
        <p:spPr>
          <a:xfrm>
            <a:off x="761147" y="7943487"/>
            <a:ext cx="1124712" cy="1362456"/>
          </a:xfrm>
          <a:prstGeom prst="ellipse">
            <a:avLst/>
          </a:prstGeom>
          <a:ln>
            <a:noFill/>
          </a:ln>
          <a:effectLst/>
        </p:spPr>
      </p:pic>
      <p:sp>
        <p:nvSpPr>
          <p:cNvPr id="93" name="TextBox 92">
            <a:extLst>
              <a:ext uri="{FF2B5EF4-FFF2-40B4-BE49-F238E27FC236}">
                <a16:creationId xmlns:a16="http://schemas.microsoft.com/office/drawing/2014/main" id="{15EB037A-EAD7-48C7-9491-43CEB40EC707}"/>
              </a:ext>
            </a:extLst>
          </p:cNvPr>
          <p:cNvSpPr txBox="1"/>
          <p:nvPr/>
        </p:nvSpPr>
        <p:spPr>
          <a:xfrm>
            <a:off x="6519365" y="4824161"/>
            <a:ext cx="4084784"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Madeleine Gutierrez</a:t>
            </a:r>
          </a:p>
          <a:p>
            <a:r>
              <a:rPr lang="en-US" sz="1800" b="1" dirty="0">
                <a:solidFill>
                  <a:schemeClr val="bg1"/>
                </a:solidFill>
              </a:rPr>
              <a:t>       Project Manager, MTY MEX</a:t>
            </a:r>
          </a:p>
          <a:p>
            <a:r>
              <a:rPr lang="en-US" sz="1800" b="1" dirty="0">
                <a:solidFill>
                  <a:schemeClr val="bg1"/>
                </a:solidFill>
              </a:rPr>
              <a:t>       CoS (SBO-REB), QVE</a:t>
            </a:r>
          </a:p>
        </p:txBody>
      </p:sp>
      <p:pic>
        <p:nvPicPr>
          <p:cNvPr id="94" name="Picture 93">
            <a:extLst>
              <a:ext uri="{FF2B5EF4-FFF2-40B4-BE49-F238E27FC236}">
                <a16:creationId xmlns:a16="http://schemas.microsoft.com/office/drawing/2014/main" id="{68C023E5-D2C9-4492-99FC-EA1C1CC9E55A}"/>
              </a:ext>
            </a:extLst>
          </p:cNvPr>
          <p:cNvPicPr preferRelativeResize="0">
            <a:picLocks/>
          </p:cNvPicPr>
          <p:nvPr/>
        </p:nvPicPr>
        <p:blipFill>
          <a:blip r:embed="rId5"/>
          <a:stretch>
            <a:fillRect/>
          </a:stretch>
        </p:blipFill>
        <p:spPr>
          <a:xfrm>
            <a:off x="5870698" y="4695579"/>
            <a:ext cx="1124712" cy="136245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95" name="TextBox 94">
            <a:extLst>
              <a:ext uri="{FF2B5EF4-FFF2-40B4-BE49-F238E27FC236}">
                <a16:creationId xmlns:a16="http://schemas.microsoft.com/office/drawing/2014/main" id="{9E023BFE-9BD9-4A5E-A252-FB586B41C169}"/>
              </a:ext>
            </a:extLst>
          </p:cNvPr>
          <p:cNvSpPr txBox="1"/>
          <p:nvPr/>
        </p:nvSpPr>
        <p:spPr>
          <a:xfrm>
            <a:off x="6527820" y="6525353"/>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Karla Alonzo</a:t>
            </a:r>
          </a:p>
          <a:p>
            <a:r>
              <a:rPr lang="es-ES" sz="1800" b="1" dirty="0">
                <a:solidFill>
                  <a:schemeClr val="bg1"/>
                </a:solidFill>
              </a:rPr>
              <a:t>        Project Manager, El Paso USA</a:t>
            </a:r>
          </a:p>
          <a:p>
            <a:r>
              <a:rPr lang="es-ES" sz="1800" b="1" dirty="0">
                <a:solidFill>
                  <a:schemeClr val="bg1"/>
                </a:solidFill>
              </a:rPr>
              <a:t>        CoS (SBO-REB), QVE</a:t>
            </a:r>
          </a:p>
        </p:txBody>
      </p:sp>
      <p:pic>
        <p:nvPicPr>
          <p:cNvPr id="96" name="Picture 8" descr="https://spiceportal.schneider-electric.com/image/user_male_portrait?img_id=25234757&amp;img_id_token=h5kc9qK36zz0FFJFkQUqPUOAkwE%3D&amp;t=1527603174645">
            <a:extLst>
              <a:ext uri="{FF2B5EF4-FFF2-40B4-BE49-F238E27FC236}">
                <a16:creationId xmlns:a16="http://schemas.microsoft.com/office/drawing/2014/main" id="{E633C80B-09A4-44AA-8ACB-CFE280212044}"/>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870698" y="6433141"/>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EC5BCC29-BDC3-49BA-A0FE-4F255085A3F4}"/>
              </a:ext>
            </a:extLst>
          </p:cNvPr>
          <p:cNvSpPr txBox="1"/>
          <p:nvPr/>
        </p:nvSpPr>
        <p:spPr>
          <a:xfrm>
            <a:off x="11570046" y="4816463"/>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2800" dirty="0"/>
              <a:t>       Juan Bacilio Garza </a:t>
            </a:r>
          </a:p>
          <a:p>
            <a:r>
              <a:rPr lang="en-US" sz="1800" dirty="0"/>
              <a:t>        Project Manager, MTY MEX</a:t>
            </a:r>
          </a:p>
          <a:p>
            <a:r>
              <a:rPr lang="en-US" sz="1800" dirty="0"/>
              <a:t>CoS (SBO-REB), QVE</a:t>
            </a:r>
          </a:p>
        </p:txBody>
      </p:sp>
      <p:pic>
        <p:nvPicPr>
          <p:cNvPr id="101" name="Picture 100">
            <a:extLst>
              <a:ext uri="{FF2B5EF4-FFF2-40B4-BE49-F238E27FC236}">
                <a16:creationId xmlns:a16="http://schemas.microsoft.com/office/drawing/2014/main" id="{3254D9A6-65D7-4CBE-9E7B-231F41B15D19}"/>
              </a:ext>
            </a:extLst>
          </p:cNvPr>
          <p:cNvPicPr preferRelativeResize="0">
            <a:picLocks/>
          </p:cNvPicPr>
          <p:nvPr/>
        </p:nvPicPr>
        <p:blipFill>
          <a:blip r:embed="rId7" cstate="email">
            <a:extLst>
              <a:ext uri="{28A0092B-C50C-407E-A947-70E740481C1C}">
                <a14:useLocalDpi xmlns:a14="http://schemas.microsoft.com/office/drawing/2010/main" val="0"/>
              </a:ext>
            </a:extLst>
          </a:blip>
          <a:stretch>
            <a:fillRect/>
          </a:stretch>
        </p:blipFill>
        <p:spPr>
          <a:xfrm>
            <a:off x="11189653" y="4696146"/>
            <a:ext cx="1124712" cy="1362455"/>
          </a:xfrm>
          <a:prstGeom prst="ellipse">
            <a:avLst/>
          </a:prstGeom>
          <a:ln w="12700" cap="rnd">
            <a:solidFill>
              <a:schemeClr val="bg1"/>
            </a:solidFill>
            <a:prstDash val="solid"/>
          </a:ln>
          <a:effectLst/>
        </p:spPr>
      </p:pic>
      <p:sp>
        <p:nvSpPr>
          <p:cNvPr id="102" name="TextBox 101">
            <a:extLst>
              <a:ext uri="{FF2B5EF4-FFF2-40B4-BE49-F238E27FC236}">
                <a16:creationId xmlns:a16="http://schemas.microsoft.com/office/drawing/2014/main" id="{CBBE5205-1132-4174-85CE-7E67D1CED222}"/>
              </a:ext>
            </a:extLst>
          </p:cNvPr>
          <p:cNvSpPr txBox="1"/>
          <p:nvPr/>
        </p:nvSpPr>
        <p:spPr>
          <a:xfrm>
            <a:off x="11947263" y="6397828"/>
            <a:ext cx="3710151"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3200" b="1" dirty="0">
                <a:solidFill>
                  <a:schemeClr val="bg1"/>
                </a:solidFill>
              </a:rPr>
              <a:t>Mario Gutierrez</a:t>
            </a:r>
          </a:p>
          <a:p>
            <a:r>
              <a:rPr lang="en-US" sz="1800" b="1" dirty="0">
                <a:solidFill>
                  <a:schemeClr val="bg1"/>
                </a:solidFill>
              </a:rPr>
              <a:t>       Project Manager, MTY MEX</a:t>
            </a:r>
          </a:p>
          <a:p>
            <a:r>
              <a:rPr lang="en-US" sz="1800" b="1" dirty="0">
                <a:solidFill>
                  <a:schemeClr val="bg1"/>
                </a:solidFill>
              </a:rPr>
              <a:t>       CoS (SBO-REB), QVE</a:t>
            </a:r>
          </a:p>
        </p:txBody>
      </p:sp>
      <p:pic>
        <p:nvPicPr>
          <p:cNvPr id="103" name="Picture 12" descr="https://spiceportal.schneider-electric.com/image/user_male_portrait?img_id=36601047&amp;img_id_token=7eMqKTKJ5uKALZ%2BIH2ekOXpbcJ8%3D&amp;t=1527603694114">
            <a:extLst>
              <a:ext uri="{FF2B5EF4-FFF2-40B4-BE49-F238E27FC236}">
                <a16:creationId xmlns:a16="http://schemas.microsoft.com/office/drawing/2014/main" id="{BAB5F37C-6D1F-49A7-BE31-F3D9AB3A2189}"/>
              </a:ext>
            </a:extLst>
          </p:cNvPr>
          <p:cNvPicPr preferRelativeResize="0">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1201916" y="6268626"/>
            <a:ext cx="1149236" cy="140908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62027D6E-F7E2-4478-BAC8-11E130126DA7}"/>
              </a:ext>
            </a:extLst>
          </p:cNvPr>
          <p:cNvSpPr txBox="1"/>
          <p:nvPr/>
        </p:nvSpPr>
        <p:spPr>
          <a:xfrm>
            <a:off x="16854658" y="4803029"/>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Nilda Ramos</a:t>
            </a:r>
          </a:p>
          <a:p>
            <a:pPr algn="l"/>
            <a:r>
              <a:rPr lang="en-US" sz="1800" dirty="0"/>
              <a:t>        Project Manager, MTY MEX</a:t>
            </a:r>
          </a:p>
          <a:p>
            <a:pPr algn="l"/>
            <a:r>
              <a:rPr lang="en-US" sz="1800" dirty="0"/>
              <a:t>        CoS (SBO-REB), QVE</a:t>
            </a:r>
          </a:p>
        </p:txBody>
      </p:sp>
      <p:pic>
        <p:nvPicPr>
          <p:cNvPr id="105" name="Picture 104">
            <a:extLst>
              <a:ext uri="{FF2B5EF4-FFF2-40B4-BE49-F238E27FC236}">
                <a16:creationId xmlns:a16="http://schemas.microsoft.com/office/drawing/2014/main" id="{D7C08537-D022-4020-B868-AF2FF347242F}"/>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16274533" y="4705597"/>
            <a:ext cx="1124712" cy="1362456"/>
          </a:xfrm>
          <a:prstGeom prst="ellipse">
            <a:avLst/>
          </a:prstGeom>
          <a:ln w="12700" cap="rnd">
            <a:solidFill>
              <a:schemeClr val="bg1"/>
            </a:solidFill>
            <a:prstDash val="solid"/>
          </a:ln>
          <a:effectLst/>
        </p:spPr>
      </p:pic>
      <p:sp>
        <p:nvSpPr>
          <p:cNvPr id="106" name="TextBox 105">
            <a:extLst>
              <a:ext uri="{FF2B5EF4-FFF2-40B4-BE49-F238E27FC236}">
                <a16:creationId xmlns:a16="http://schemas.microsoft.com/office/drawing/2014/main" id="{9AD3A5C1-CE3D-49DF-9EF8-7FD6806FBBF1}"/>
              </a:ext>
            </a:extLst>
          </p:cNvPr>
          <p:cNvSpPr txBox="1"/>
          <p:nvPr/>
        </p:nvSpPr>
        <p:spPr>
          <a:xfrm>
            <a:off x="16854658" y="6432432"/>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107" name="Picture 106">
            <a:extLst>
              <a:ext uri="{FF2B5EF4-FFF2-40B4-BE49-F238E27FC236}">
                <a16:creationId xmlns:a16="http://schemas.microsoft.com/office/drawing/2014/main" id="{C981540B-9AF4-4713-AAC8-02CF890CCF1D}"/>
              </a:ext>
            </a:extLst>
          </p:cNvPr>
          <p:cNvPicPr preferRelativeResize="0">
            <a:picLocks/>
          </p:cNvPicPr>
          <p:nvPr/>
        </p:nvPicPr>
        <p:blipFill rotWithShape="1">
          <a:blip r:embed="rId10"/>
          <a:srcRect l="10563" t="32169" r="79236" b="45103"/>
          <a:stretch/>
        </p:blipFill>
        <p:spPr>
          <a:xfrm>
            <a:off x="16274533" y="6278779"/>
            <a:ext cx="1124712" cy="1362456"/>
          </a:xfrm>
          <a:prstGeom prst="ellipse">
            <a:avLst/>
          </a:prstGeom>
          <a:ln>
            <a:solidFill>
              <a:schemeClr val="accent2">
                <a:lumMod val="20000"/>
                <a:lumOff val="80000"/>
              </a:schemeClr>
            </a:solidFill>
          </a:ln>
        </p:spPr>
      </p:pic>
      <p:sp>
        <p:nvSpPr>
          <p:cNvPr id="108" name="TextBox 107">
            <a:extLst>
              <a:ext uri="{FF2B5EF4-FFF2-40B4-BE49-F238E27FC236}">
                <a16:creationId xmlns:a16="http://schemas.microsoft.com/office/drawing/2014/main" id="{CF320E80-D539-4918-A47C-F46CB6FDCD52}"/>
              </a:ext>
            </a:extLst>
          </p:cNvPr>
          <p:cNvSpPr txBox="1"/>
          <p:nvPr/>
        </p:nvSpPr>
        <p:spPr>
          <a:xfrm>
            <a:off x="22147481" y="4866003"/>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3200" dirty="0"/>
              <a:t>Osvaldo Balboa</a:t>
            </a:r>
          </a:p>
          <a:p>
            <a:pPr algn="l"/>
            <a:r>
              <a:rPr lang="en-US" sz="1800" dirty="0"/>
              <a:t>        Project Manager, MTY MEX</a:t>
            </a:r>
          </a:p>
          <a:p>
            <a:pPr algn="l"/>
            <a:r>
              <a:rPr lang="en-US" sz="1800" dirty="0"/>
              <a:t>        CoS (SBO-REB), QVE</a:t>
            </a:r>
          </a:p>
        </p:txBody>
      </p:sp>
      <p:pic>
        <p:nvPicPr>
          <p:cNvPr id="109" name="Picture 108">
            <a:extLst>
              <a:ext uri="{FF2B5EF4-FFF2-40B4-BE49-F238E27FC236}">
                <a16:creationId xmlns:a16="http://schemas.microsoft.com/office/drawing/2014/main" id="{7D2642D4-9281-4F1A-92C2-836832645DB8}"/>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21506284" y="4747439"/>
            <a:ext cx="1124712" cy="1362456"/>
          </a:xfrm>
          <a:prstGeom prst="ellipse">
            <a:avLst/>
          </a:prstGeom>
          <a:ln w="12700" cap="rnd">
            <a:solidFill>
              <a:schemeClr val="tx1"/>
            </a:solidFill>
            <a:prstDash val="solid"/>
          </a:ln>
          <a:effectLst/>
        </p:spPr>
      </p:pic>
      <p:sp>
        <p:nvSpPr>
          <p:cNvPr id="110" name="TextBox 109">
            <a:extLst>
              <a:ext uri="{FF2B5EF4-FFF2-40B4-BE49-F238E27FC236}">
                <a16:creationId xmlns:a16="http://schemas.microsoft.com/office/drawing/2014/main" id="{842B0EB7-6443-44F5-8B71-6C327F917A76}"/>
              </a:ext>
            </a:extLst>
          </p:cNvPr>
          <p:cNvSpPr txBox="1"/>
          <p:nvPr/>
        </p:nvSpPr>
        <p:spPr>
          <a:xfrm>
            <a:off x="22147481" y="6379595"/>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a:t>
            </a:r>
            <a:r>
              <a:rPr lang="en-US" sz="2800" b="1" dirty="0">
                <a:solidFill>
                  <a:schemeClr val="bg1"/>
                </a:solidFill>
              </a:rPr>
              <a:t>Valdemar Berlanga</a:t>
            </a:r>
          </a:p>
          <a:p>
            <a:r>
              <a:rPr lang="en-US" sz="1800" b="1" dirty="0">
                <a:solidFill>
                  <a:schemeClr val="bg1"/>
                </a:solidFill>
              </a:rPr>
              <a:t>        Project Manager, MTY MEX</a:t>
            </a:r>
          </a:p>
          <a:p>
            <a:r>
              <a:rPr lang="en-US" sz="1800" b="1" dirty="0">
                <a:solidFill>
                  <a:schemeClr val="bg1"/>
                </a:solidFill>
              </a:rPr>
              <a:t>        CoS (SBO-REB), QVE</a:t>
            </a:r>
          </a:p>
        </p:txBody>
      </p:sp>
      <p:pic>
        <p:nvPicPr>
          <p:cNvPr id="111" name="Picture 110">
            <a:extLst>
              <a:ext uri="{FF2B5EF4-FFF2-40B4-BE49-F238E27FC236}">
                <a16:creationId xmlns:a16="http://schemas.microsoft.com/office/drawing/2014/main" id="{638A7BB9-CFC8-463D-BD6D-1F9E0538C021}"/>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21506284" y="6264653"/>
            <a:ext cx="1124712" cy="1362456"/>
          </a:xfrm>
          <a:prstGeom prst="ellipse">
            <a:avLst/>
          </a:prstGeom>
          <a:ln w="12700" cap="rnd">
            <a:solidFill>
              <a:schemeClr val="bg1"/>
            </a:solidFill>
            <a:prstDash val="solid"/>
          </a:ln>
          <a:effectLst/>
        </p:spPr>
      </p:pic>
      <p:sp>
        <p:nvSpPr>
          <p:cNvPr id="112" name="TextBox 111">
            <a:extLst>
              <a:ext uri="{FF2B5EF4-FFF2-40B4-BE49-F238E27FC236}">
                <a16:creationId xmlns:a16="http://schemas.microsoft.com/office/drawing/2014/main" id="{13C87F3A-7CF2-46EB-9E2E-10FD0E77C03C}"/>
              </a:ext>
            </a:extLst>
          </p:cNvPr>
          <p:cNvSpPr txBox="1"/>
          <p:nvPr/>
        </p:nvSpPr>
        <p:spPr>
          <a:xfrm>
            <a:off x="27513778" y="4870631"/>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Fernando Rodriguez</a:t>
            </a:r>
          </a:p>
          <a:p>
            <a:r>
              <a:rPr lang="en-US" sz="1001" b="1" dirty="0">
                <a:solidFill>
                  <a:schemeClr val="bg1"/>
                </a:solidFill>
              </a:rPr>
              <a:t>            </a:t>
            </a:r>
            <a:r>
              <a:rPr lang="en-US" sz="1800" b="1" dirty="0">
                <a:solidFill>
                  <a:schemeClr val="bg1"/>
                </a:solidFill>
              </a:rPr>
              <a:t>Project Manager, TLX MEX</a:t>
            </a:r>
          </a:p>
          <a:p>
            <a:r>
              <a:rPr lang="en-US" sz="1800" b="1" dirty="0">
                <a:solidFill>
                  <a:schemeClr val="bg1"/>
                </a:solidFill>
              </a:rPr>
              <a:t>       CoS (SBO-REB), QVE</a:t>
            </a:r>
          </a:p>
        </p:txBody>
      </p:sp>
      <p:pic>
        <p:nvPicPr>
          <p:cNvPr id="113" name="Picture 2" descr="https://spiceportal.schneider-electric.com/image/user_male_portrait?img_id=1552731&amp;img_id_token=zVTbmB4x5%2B4fnNTz3XR3LWD5h2g%3D&amp;t=1527601868564">
            <a:extLst>
              <a:ext uri="{FF2B5EF4-FFF2-40B4-BE49-F238E27FC236}">
                <a16:creationId xmlns:a16="http://schemas.microsoft.com/office/drawing/2014/main" id="{25688096-5EA6-4E2E-93C5-ABE0AF5CF2A9}"/>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6844567" y="4744675"/>
            <a:ext cx="1124711"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7C65DCE8-FC7A-414D-B4A0-1DC9C704B98E}"/>
              </a:ext>
            </a:extLst>
          </p:cNvPr>
          <p:cNvSpPr txBox="1"/>
          <p:nvPr/>
        </p:nvSpPr>
        <p:spPr>
          <a:xfrm>
            <a:off x="27513780" y="6394478"/>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Rosa Valdez Parks</a:t>
            </a:r>
          </a:p>
          <a:p>
            <a:pPr algn="l"/>
            <a:r>
              <a:rPr lang="en-US" sz="1800" dirty="0"/>
              <a:t>         Project Manager, MO USA</a:t>
            </a:r>
          </a:p>
          <a:p>
            <a:pPr algn="l"/>
            <a:r>
              <a:rPr lang="en-US" sz="1800" dirty="0"/>
              <a:t>         CoS (SBO-REB), QVE</a:t>
            </a:r>
          </a:p>
        </p:txBody>
      </p:sp>
      <p:pic>
        <p:nvPicPr>
          <p:cNvPr id="115" name="Picture 114">
            <a:extLst>
              <a:ext uri="{FF2B5EF4-FFF2-40B4-BE49-F238E27FC236}">
                <a16:creationId xmlns:a16="http://schemas.microsoft.com/office/drawing/2014/main" id="{E34FA0C8-0049-499F-A830-CFFBD12D16A5}"/>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26843759" y="6299465"/>
            <a:ext cx="1124712" cy="1362456"/>
          </a:xfrm>
          <a:prstGeom prst="ellipse">
            <a:avLst/>
          </a:prstGeom>
          <a:ln w="12700" cap="rnd">
            <a:solidFill>
              <a:schemeClr val="bg1"/>
            </a:solidFill>
            <a:prstDash val="solid"/>
          </a:ln>
          <a:effectLst/>
        </p:spPr>
      </p:pic>
      <p:cxnSp>
        <p:nvCxnSpPr>
          <p:cNvPr id="121" name="Straight Connector 120">
            <a:extLst>
              <a:ext uri="{FF2B5EF4-FFF2-40B4-BE49-F238E27FC236}">
                <a16:creationId xmlns:a16="http://schemas.microsoft.com/office/drawing/2014/main" id="{CEC97F0B-202B-4BB5-9586-B9A7870B1546}"/>
              </a:ext>
            </a:extLst>
          </p:cNvPr>
          <p:cNvCxnSpPr>
            <a:cxnSpLocks/>
          </p:cNvCxnSpPr>
          <p:nvPr/>
        </p:nvCxnSpPr>
        <p:spPr>
          <a:xfrm>
            <a:off x="402851" y="5372415"/>
            <a:ext cx="0" cy="32523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3490F8BA-8298-4452-8456-B336171C711C}"/>
              </a:ext>
            </a:extLst>
          </p:cNvPr>
          <p:cNvCxnSpPr>
            <a:cxnSpLocks/>
          </p:cNvCxnSpPr>
          <p:nvPr/>
        </p:nvCxnSpPr>
        <p:spPr>
          <a:xfrm>
            <a:off x="404056" y="5385849"/>
            <a:ext cx="354694"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1FD836C0-02D3-4909-B023-CC1419E7280F}"/>
              </a:ext>
            </a:extLst>
          </p:cNvPr>
          <p:cNvCxnSpPr>
            <a:cxnSpLocks/>
          </p:cNvCxnSpPr>
          <p:nvPr/>
        </p:nvCxnSpPr>
        <p:spPr>
          <a:xfrm>
            <a:off x="413681" y="7054593"/>
            <a:ext cx="35469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5DB61890-C30A-42A2-BB96-5A42FB23A49A}"/>
              </a:ext>
            </a:extLst>
          </p:cNvPr>
          <p:cNvCxnSpPr>
            <a:cxnSpLocks/>
          </p:cNvCxnSpPr>
          <p:nvPr/>
        </p:nvCxnSpPr>
        <p:spPr>
          <a:xfrm>
            <a:off x="410554" y="8624715"/>
            <a:ext cx="3224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Connector: Elbow 148">
            <a:extLst>
              <a:ext uri="{FF2B5EF4-FFF2-40B4-BE49-F238E27FC236}">
                <a16:creationId xmlns:a16="http://schemas.microsoft.com/office/drawing/2014/main" id="{886568F3-03E7-4142-8ED6-1895BE355739}"/>
              </a:ext>
            </a:extLst>
          </p:cNvPr>
          <p:cNvCxnSpPr/>
          <p:nvPr/>
        </p:nvCxnSpPr>
        <p:spPr>
          <a:xfrm rot="5400000">
            <a:off x="1702647" y="2651287"/>
            <a:ext cx="416831" cy="301642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8B991419-8BB3-486F-B328-87DA5445EDED}"/>
              </a:ext>
            </a:extLst>
          </p:cNvPr>
          <p:cNvCxnSpPr/>
          <p:nvPr/>
        </p:nvCxnSpPr>
        <p:spPr>
          <a:xfrm>
            <a:off x="402851" y="4367914"/>
            <a:ext cx="0" cy="10256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88328DE5-4783-4E02-B13A-3025739D8E6B}"/>
              </a:ext>
            </a:extLst>
          </p:cNvPr>
          <p:cNvCxnSpPr>
            <a:cxnSpLocks/>
          </p:cNvCxnSpPr>
          <p:nvPr/>
        </p:nvCxnSpPr>
        <p:spPr>
          <a:xfrm>
            <a:off x="5449856" y="5651379"/>
            <a:ext cx="0" cy="295663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F0582814-860E-4280-BDF8-EB31CF550C44}"/>
              </a:ext>
            </a:extLst>
          </p:cNvPr>
          <p:cNvCxnSpPr>
            <a:cxnSpLocks/>
          </p:cNvCxnSpPr>
          <p:nvPr/>
        </p:nvCxnSpPr>
        <p:spPr>
          <a:xfrm>
            <a:off x="5443785" y="5376807"/>
            <a:ext cx="38808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C7910ED6-01E9-472C-9D47-E2EDDD176D70}"/>
              </a:ext>
            </a:extLst>
          </p:cNvPr>
          <p:cNvCxnSpPr>
            <a:cxnSpLocks/>
          </p:cNvCxnSpPr>
          <p:nvPr/>
        </p:nvCxnSpPr>
        <p:spPr>
          <a:xfrm>
            <a:off x="5459370" y="7114369"/>
            <a:ext cx="39650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65337386-FBDE-499F-ABE1-7E30E77DBDF1}"/>
              </a:ext>
            </a:extLst>
          </p:cNvPr>
          <p:cNvCxnSpPr>
            <a:cxnSpLocks/>
          </p:cNvCxnSpPr>
          <p:nvPr/>
        </p:nvCxnSpPr>
        <p:spPr>
          <a:xfrm>
            <a:off x="5458343" y="8614316"/>
            <a:ext cx="360460"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36DF6CE4-B521-40AF-BF06-5725CEF6E95E}"/>
              </a:ext>
            </a:extLst>
          </p:cNvPr>
          <p:cNvCxnSpPr/>
          <p:nvPr/>
        </p:nvCxnSpPr>
        <p:spPr>
          <a:xfrm>
            <a:off x="5449856" y="4333603"/>
            <a:ext cx="0" cy="136511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Connector: Elbow 157">
            <a:extLst>
              <a:ext uri="{FF2B5EF4-FFF2-40B4-BE49-F238E27FC236}">
                <a16:creationId xmlns:a16="http://schemas.microsoft.com/office/drawing/2014/main" id="{CC85FCFC-090C-42C3-83F5-BEDB97AD72E7}"/>
              </a:ext>
            </a:extLst>
          </p:cNvPr>
          <p:cNvCxnSpPr>
            <a:cxnSpLocks/>
            <a:stCxn id="75" idx="2"/>
          </p:cNvCxnSpPr>
          <p:nvPr/>
        </p:nvCxnSpPr>
        <p:spPr>
          <a:xfrm rot="5400000">
            <a:off x="7078768" y="2317292"/>
            <a:ext cx="415643" cy="368560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76A691-6408-48F9-9F89-AD817312C9B9}"/>
              </a:ext>
            </a:extLst>
          </p:cNvPr>
          <p:cNvCxnSpPr>
            <a:cxnSpLocks/>
          </p:cNvCxnSpPr>
          <p:nvPr/>
        </p:nvCxnSpPr>
        <p:spPr>
          <a:xfrm>
            <a:off x="10821675" y="4383360"/>
            <a:ext cx="0" cy="429753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94290A29-09FF-4B11-B4D2-1DB822BF619A}"/>
              </a:ext>
            </a:extLst>
          </p:cNvPr>
          <p:cNvCxnSpPr>
            <a:cxnSpLocks/>
          </p:cNvCxnSpPr>
          <p:nvPr/>
        </p:nvCxnSpPr>
        <p:spPr>
          <a:xfrm>
            <a:off x="10838505" y="5377374"/>
            <a:ext cx="33431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C42DFD73-36DD-4DF1-9D52-634920540E8B}"/>
              </a:ext>
            </a:extLst>
          </p:cNvPr>
          <p:cNvCxnSpPr>
            <a:cxnSpLocks/>
          </p:cNvCxnSpPr>
          <p:nvPr/>
        </p:nvCxnSpPr>
        <p:spPr>
          <a:xfrm>
            <a:off x="10827914" y="7032360"/>
            <a:ext cx="42608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Connector: Elbow 181">
            <a:extLst>
              <a:ext uri="{FF2B5EF4-FFF2-40B4-BE49-F238E27FC236}">
                <a16:creationId xmlns:a16="http://schemas.microsoft.com/office/drawing/2014/main" id="{A31F8472-DC3D-4626-9BF6-79F4131F8BAD}"/>
              </a:ext>
            </a:extLst>
          </p:cNvPr>
          <p:cNvCxnSpPr>
            <a:cxnSpLocks/>
          </p:cNvCxnSpPr>
          <p:nvPr/>
        </p:nvCxnSpPr>
        <p:spPr>
          <a:xfrm rot="5400000">
            <a:off x="12188735" y="2585212"/>
            <a:ext cx="434713" cy="3168833"/>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5E77876F-3BDB-42B1-86FA-F16EF7C0FEC6}"/>
              </a:ext>
            </a:extLst>
          </p:cNvPr>
          <p:cNvCxnSpPr>
            <a:cxnSpLocks/>
          </p:cNvCxnSpPr>
          <p:nvPr/>
        </p:nvCxnSpPr>
        <p:spPr>
          <a:xfrm>
            <a:off x="15875814" y="4492870"/>
            <a:ext cx="0" cy="246664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F26BD072-D13C-4E41-B5B5-8392187CBF04}"/>
              </a:ext>
            </a:extLst>
          </p:cNvPr>
          <p:cNvCxnSpPr>
            <a:cxnSpLocks/>
          </p:cNvCxnSpPr>
          <p:nvPr/>
        </p:nvCxnSpPr>
        <p:spPr>
          <a:xfrm>
            <a:off x="15881438" y="5385849"/>
            <a:ext cx="384769" cy="97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258A42EB-5BC5-4969-8071-6BB9755454D5}"/>
              </a:ext>
            </a:extLst>
          </p:cNvPr>
          <p:cNvCxnSpPr>
            <a:cxnSpLocks/>
          </p:cNvCxnSpPr>
          <p:nvPr/>
        </p:nvCxnSpPr>
        <p:spPr>
          <a:xfrm flipV="1">
            <a:off x="15875814" y="6970772"/>
            <a:ext cx="38404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3" name="Connector: Elbow 192">
            <a:extLst>
              <a:ext uri="{FF2B5EF4-FFF2-40B4-BE49-F238E27FC236}">
                <a16:creationId xmlns:a16="http://schemas.microsoft.com/office/drawing/2014/main" id="{47718BFF-AF75-4F57-8C3E-D7B8DE626DBF}"/>
              </a:ext>
            </a:extLst>
          </p:cNvPr>
          <p:cNvCxnSpPr>
            <a:cxnSpLocks/>
          </p:cNvCxnSpPr>
          <p:nvPr/>
        </p:nvCxnSpPr>
        <p:spPr>
          <a:xfrm rot="5400000">
            <a:off x="16799877" y="3027019"/>
            <a:ext cx="541788" cy="2389914"/>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D904C9D9-F4B5-4D91-8A53-4BCD7ADB32B0}"/>
              </a:ext>
            </a:extLst>
          </p:cNvPr>
          <p:cNvCxnSpPr>
            <a:cxnSpLocks/>
          </p:cNvCxnSpPr>
          <p:nvPr/>
        </p:nvCxnSpPr>
        <p:spPr>
          <a:xfrm>
            <a:off x="21136139" y="4386985"/>
            <a:ext cx="0" cy="42939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Arrow Connector 198">
            <a:extLst>
              <a:ext uri="{FF2B5EF4-FFF2-40B4-BE49-F238E27FC236}">
                <a16:creationId xmlns:a16="http://schemas.microsoft.com/office/drawing/2014/main" id="{B4111D69-243F-4567-9BA5-FCCEC0F3B7C2}"/>
              </a:ext>
            </a:extLst>
          </p:cNvPr>
          <p:cNvCxnSpPr>
            <a:cxnSpLocks/>
          </p:cNvCxnSpPr>
          <p:nvPr/>
        </p:nvCxnSpPr>
        <p:spPr>
          <a:xfrm>
            <a:off x="21136139" y="5394798"/>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9481C16-2CF8-420B-AB3B-6A78FA6A7132}"/>
              </a:ext>
            </a:extLst>
          </p:cNvPr>
          <p:cNvCxnSpPr>
            <a:cxnSpLocks/>
          </p:cNvCxnSpPr>
          <p:nvPr/>
        </p:nvCxnSpPr>
        <p:spPr>
          <a:xfrm>
            <a:off x="21136139" y="7049784"/>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3" name="Connector: Elbow 202">
            <a:extLst>
              <a:ext uri="{FF2B5EF4-FFF2-40B4-BE49-F238E27FC236}">
                <a16:creationId xmlns:a16="http://schemas.microsoft.com/office/drawing/2014/main" id="{609511C0-50D5-4EFC-A58D-7C10E3FD4D76}"/>
              </a:ext>
            </a:extLst>
          </p:cNvPr>
          <p:cNvCxnSpPr>
            <a:cxnSpLocks/>
          </p:cNvCxnSpPr>
          <p:nvPr/>
        </p:nvCxnSpPr>
        <p:spPr>
          <a:xfrm rot="5400000">
            <a:off x="22554076" y="2533146"/>
            <a:ext cx="416832" cy="3252705"/>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4F3AC941-6225-4839-ACB6-D8F6B522B2F6}"/>
              </a:ext>
            </a:extLst>
          </p:cNvPr>
          <p:cNvCxnSpPr>
            <a:cxnSpLocks/>
          </p:cNvCxnSpPr>
          <p:nvPr/>
        </p:nvCxnSpPr>
        <p:spPr>
          <a:xfrm>
            <a:off x="26460519" y="4523521"/>
            <a:ext cx="0" cy="241733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7" name="Straight Arrow Connector 206">
            <a:extLst>
              <a:ext uri="{FF2B5EF4-FFF2-40B4-BE49-F238E27FC236}">
                <a16:creationId xmlns:a16="http://schemas.microsoft.com/office/drawing/2014/main" id="{993AB050-932C-4BC2-AD73-4EE49B4A6FEC}"/>
              </a:ext>
            </a:extLst>
          </p:cNvPr>
          <p:cNvCxnSpPr>
            <a:cxnSpLocks/>
          </p:cNvCxnSpPr>
          <p:nvPr/>
        </p:nvCxnSpPr>
        <p:spPr>
          <a:xfrm>
            <a:off x="26477753" y="5376807"/>
            <a:ext cx="36681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3AB6F37A-7339-404C-A47B-A101A6B1EB65}"/>
              </a:ext>
            </a:extLst>
          </p:cNvPr>
          <p:cNvCxnSpPr>
            <a:cxnSpLocks/>
          </p:cNvCxnSpPr>
          <p:nvPr/>
        </p:nvCxnSpPr>
        <p:spPr>
          <a:xfrm>
            <a:off x="26459710" y="6958498"/>
            <a:ext cx="3840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Connector: Elbow 214">
            <a:extLst>
              <a:ext uri="{FF2B5EF4-FFF2-40B4-BE49-F238E27FC236}">
                <a16:creationId xmlns:a16="http://schemas.microsoft.com/office/drawing/2014/main" id="{94458948-2684-4A28-B1AA-FCAEE5819226}"/>
              </a:ext>
            </a:extLst>
          </p:cNvPr>
          <p:cNvCxnSpPr/>
          <p:nvPr/>
        </p:nvCxnSpPr>
        <p:spPr>
          <a:xfrm rot="5400000">
            <a:off x="27584544" y="2827058"/>
            <a:ext cx="572439" cy="2820487"/>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0DB04ED4-6320-43B0-86A4-6C69259BF1F4}"/>
              </a:ext>
            </a:extLst>
          </p:cNvPr>
          <p:cNvSpPr txBox="1"/>
          <p:nvPr/>
        </p:nvSpPr>
        <p:spPr>
          <a:xfrm>
            <a:off x="6516781" y="8125398"/>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00" b="1" dirty="0">
                <a:solidFill>
                  <a:schemeClr val="bg1"/>
                </a:solidFill>
              </a:rPr>
              <a:t>                                               </a:t>
            </a:r>
            <a:r>
              <a:rPr lang="en-US" sz="2800" b="1" dirty="0">
                <a:solidFill>
                  <a:schemeClr val="bg1"/>
                </a:solidFill>
              </a:rPr>
              <a:t>Nohemi Pereira </a:t>
            </a:r>
          </a:p>
          <a:p>
            <a:r>
              <a:rPr lang="en-US" sz="1800" b="1" dirty="0">
                <a:solidFill>
                  <a:schemeClr val="bg1"/>
                </a:solidFill>
              </a:rPr>
              <a:t>        Project Manager, MTY MEX</a:t>
            </a:r>
          </a:p>
          <a:p>
            <a:r>
              <a:rPr lang="en-US" sz="1800" b="1" dirty="0">
                <a:solidFill>
                  <a:schemeClr val="bg1"/>
                </a:solidFill>
              </a:rPr>
              <a:t>        CoS (SBO-REB), QVE</a:t>
            </a:r>
          </a:p>
        </p:txBody>
      </p:sp>
      <p:pic>
        <p:nvPicPr>
          <p:cNvPr id="83" name="Picture 82">
            <a:extLst>
              <a:ext uri="{FF2B5EF4-FFF2-40B4-BE49-F238E27FC236}">
                <a16:creationId xmlns:a16="http://schemas.microsoft.com/office/drawing/2014/main" id="{1DEA9D76-CA03-4631-98F3-1BCBF51CB5FF}"/>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5870698" y="7975886"/>
            <a:ext cx="1124712" cy="1362456"/>
          </a:xfrm>
          <a:prstGeom prst="flowChartConnector">
            <a:avLst/>
          </a:prstGeom>
        </p:spPr>
      </p:pic>
      <p:sp>
        <p:nvSpPr>
          <p:cNvPr id="81" name="TextBox 80">
            <a:extLst>
              <a:ext uri="{FF2B5EF4-FFF2-40B4-BE49-F238E27FC236}">
                <a16:creationId xmlns:a16="http://schemas.microsoft.com/office/drawing/2014/main" id="{D01BFE03-8A56-4B6E-BB6E-8BB966FF15F5}"/>
              </a:ext>
            </a:extLst>
          </p:cNvPr>
          <p:cNvSpPr txBox="1"/>
          <p:nvPr/>
        </p:nvSpPr>
        <p:spPr>
          <a:xfrm>
            <a:off x="22147481" y="8066781"/>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2400" b="1" dirty="0">
                <a:solidFill>
                  <a:schemeClr val="bg1"/>
                </a:solidFill>
              </a:rPr>
              <a:t>Sonia Irasema Arzola</a:t>
            </a:r>
          </a:p>
          <a:p>
            <a:r>
              <a:rPr lang="en-US" sz="1800" b="1" dirty="0">
                <a:solidFill>
                  <a:schemeClr val="bg1"/>
                </a:solidFill>
              </a:rPr>
              <a:t>        Project Manager, MTY MEX</a:t>
            </a:r>
          </a:p>
          <a:p>
            <a:r>
              <a:rPr lang="en-US" sz="1800" b="1" dirty="0">
                <a:solidFill>
                  <a:schemeClr val="bg1"/>
                </a:solidFill>
              </a:rPr>
              <a:t>        CoS (SBO-REB), QVE</a:t>
            </a:r>
          </a:p>
        </p:txBody>
      </p:sp>
      <p:pic>
        <p:nvPicPr>
          <p:cNvPr id="84" name="Picture 83">
            <a:extLst>
              <a:ext uri="{FF2B5EF4-FFF2-40B4-BE49-F238E27FC236}">
                <a16:creationId xmlns:a16="http://schemas.microsoft.com/office/drawing/2014/main" id="{90C8884D-BB26-4694-9E0C-5A3A5A262138}"/>
              </a:ext>
            </a:extLst>
          </p:cNvPr>
          <p:cNvPicPr preferRelativeResize="0">
            <a:picLocks/>
          </p:cNvPicPr>
          <p:nvPr/>
        </p:nvPicPr>
        <p:blipFill rotWithShape="1">
          <a:blip r:embed="rId16"/>
          <a:srcRect l="8650" t="74728" r="88473" b="14315"/>
          <a:stretch/>
        </p:blipFill>
        <p:spPr>
          <a:xfrm>
            <a:off x="21506284" y="7974497"/>
            <a:ext cx="1124712" cy="1362456"/>
          </a:xfrm>
          <a:prstGeom prst="ellipse">
            <a:avLst/>
          </a:prstGeom>
        </p:spPr>
      </p:pic>
      <p:cxnSp>
        <p:nvCxnSpPr>
          <p:cNvPr id="91" name="Straight Arrow Connector 90">
            <a:extLst>
              <a:ext uri="{FF2B5EF4-FFF2-40B4-BE49-F238E27FC236}">
                <a16:creationId xmlns:a16="http://schemas.microsoft.com/office/drawing/2014/main" id="{3E3651D1-18C1-4041-88B4-5BE790D4591D}"/>
              </a:ext>
            </a:extLst>
          </p:cNvPr>
          <p:cNvCxnSpPr>
            <a:cxnSpLocks/>
            <a:endCxn id="84" idx="2"/>
          </p:cNvCxnSpPr>
          <p:nvPr/>
        </p:nvCxnSpPr>
        <p:spPr>
          <a:xfrm>
            <a:off x="21136139" y="8655725"/>
            <a:ext cx="37014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18" name="Group 217">
            <a:extLst>
              <a:ext uri="{FF2B5EF4-FFF2-40B4-BE49-F238E27FC236}">
                <a16:creationId xmlns:a16="http://schemas.microsoft.com/office/drawing/2014/main" id="{D5927A3E-AE55-46F3-8C2D-85CE7AB42EAB}"/>
              </a:ext>
            </a:extLst>
          </p:cNvPr>
          <p:cNvGrpSpPr/>
          <p:nvPr/>
        </p:nvGrpSpPr>
        <p:grpSpPr>
          <a:xfrm>
            <a:off x="13291303" y="9815076"/>
            <a:ext cx="5241790" cy="4433749"/>
            <a:chOff x="13106731" y="8840461"/>
            <a:chExt cx="5241790" cy="4433749"/>
          </a:xfrm>
        </p:grpSpPr>
        <p:sp>
          <p:nvSpPr>
            <p:cNvPr id="219" name="Rectangle 218">
              <a:extLst>
                <a:ext uri="{FF2B5EF4-FFF2-40B4-BE49-F238E27FC236}">
                  <a16:creationId xmlns:a16="http://schemas.microsoft.com/office/drawing/2014/main" id="{B1065364-8D6A-44F7-899C-1A9875AFF6D2}"/>
                </a:ext>
              </a:extLst>
            </p:cNvPr>
            <p:cNvSpPr/>
            <p:nvPr/>
          </p:nvSpPr>
          <p:spPr>
            <a:xfrm>
              <a:off x="14829217" y="8840461"/>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K1/Others</a:t>
              </a:r>
            </a:p>
          </p:txBody>
        </p:sp>
        <p:sp>
          <p:nvSpPr>
            <p:cNvPr id="220" name="TextBox 219">
              <a:extLst>
                <a:ext uri="{FF2B5EF4-FFF2-40B4-BE49-F238E27FC236}">
                  <a16:creationId xmlns:a16="http://schemas.microsoft.com/office/drawing/2014/main" id="{B12368B0-F3E3-4458-84C8-86CDEC01510E}"/>
                </a:ext>
              </a:extLst>
            </p:cNvPr>
            <p:cNvSpPr txBox="1"/>
            <p:nvPr/>
          </p:nvSpPr>
          <p:spPr>
            <a:xfrm>
              <a:off x="14248103" y="10234848"/>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Armando Romero</a:t>
              </a:r>
            </a:p>
            <a:p>
              <a:r>
                <a:rPr lang="en-US" sz="1800" b="1" dirty="0">
                  <a:solidFill>
                    <a:schemeClr val="bg1"/>
                  </a:solidFill>
                </a:rPr>
                <a:t>      Project Manager, MTY MEX</a:t>
              </a:r>
            </a:p>
            <a:p>
              <a:r>
                <a:rPr lang="en-US" sz="1800" b="1" dirty="0">
                  <a:solidFill>
                    <a:schemeClr val="bg1"/>
                  </a:solidFill>
                </a:rPr>
                <a:t>      CoS (SBO-REB), QVE</a:t>
              </a:r>
            </a:p>
          </p:txBody>
        </p:sp>
        <p:pic>
          <p:nvPicPr>
            <p:cNvPr id="221" name="Picture 6" descr="https://spiceportal.schneider-electric.com/image/user_male_portrait?img_id=18065812&amp;img_id_token=L1TzhRImyqZnN%2FedVb0OuWzIiCI%3D&amp;t=1527602063597">
              <a:extLst>
                <a:ext uri="{FF2B5EF4-FFF2-40B4-BE49-F238E27FC236}">
                  <a16:creationId xmlns:a16="http://schemas.microsoft.com/office/drawing/2014/main" id="{2254FF65-CAB1-4287-8810-23EC360E751F}"/>
                </a:ext>
              </a:extLst>
            </p:cNvPr>
            <p:cNvPicPr preferRelativeResize="0">
              <a:picLocks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13496036" y="10134195"/>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222" name="TextBox 221">
              <a:extLst>
                <a:ext uri="{FF2B5EF4-FFF2-40B4-BE49-F238E27FC236}">
                  <a16:creationId xmlns:a16="http://schemas.microsoft.com/office/drawing/2014/main" id="{ECA39B3D-B886-4AB1-870D-E805943D4F77}"/>
                </a:ext>
              </a:extLst>
            </p:cNvPr>
            <p:cNvSpPr txBox="1"/>
            <p:nvPr/>
          </p:nvSpPr>
          <p:spPr>
            <a:xfrm>
              <a:off x="14261153" y="12021481"/>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223" name="Picture 222">
              <a:extLst>
                <a:ext uri="{FF2B5EF4-FFF2-40B4-BE49-F238E27FC236}">
                  <a16:creationId xmlns:a16="http://schemas.microsoft.com/office/drawing/2014/main" id="{31A4B354-94E0-471E-979D-0ECDABEF3F90}"/>
                </a:ext>
              </a:extLst>
            </p:cNvPr>
            <p:cNvPicPr preferRelativeResize="0">
              <a:picLocks/>
            </p:cNvPicPr>
            <p:nvPr/>
          </p:nvPicPr>
          <p:blipFill rotWithShape="1">
            <a:blip r:embed="rId10"/>
            <a:srcRect l="10563" t="32169" r="79236" b="45103"/>
            <a:stretch/>
          </p:blipFill>
          <p:spPr>
            <a:xfrm>
              <a:off x="13509086" y="11911754"/>
              <a:ext cx="1124712" cy="1362456"/>
            </a:xfrm>
            <a:prstGeom prst="ellipse">
              <a:avLst/>
            </a:prstGeom>
            <a:ln>
              <a:solidFill>
                <a:schemeClr val="accent2">
                  <a:lumMod val="20000"/>
                  <a:lumOff val="80000"/>
                </a:schemeClr>
              </a:solidFill>
            </a:ln>
          </p:spPr>
        </p:pic>
        <p:cxnSp>
          <p:nvCxnSpPr>
            <p:cNvPr id="224" name="Straight Arrow Connector 223">
              <a:extLst>
                <a:ext uri="{FF2B5EF4-FFF2-40B4-BE49-F238E27FC236}">
                  <a16:creationId xmlns:a16="http://schemas.microsoft.com/office/drawing/2014/main" id="{6DF8CE2B-A5D6-4567-9507-FD8748B59F3C}"/>
                </a:ext>
              </a:extLst>
            </p:cNvPr>
            <p:cNvCxnSpPr>
              <a:cxnSpLocks/>
            </p:cNvCxnSpPr>
            <p:nvPr/>
          </p:nvCxnSpPr>
          <p:spPr>
            <a:xfrm>
              <a:off x="13116563" y="10798912"/>
              <a:ext cx="389305" cy="743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0945D210-8865-4849-88BD-62AA21831A8F}"/>
                </a:ext>
              </a:extLst>
            </p:cNvPr>
            <p:cNvCxnSpPr>
              <a:cxnSpLocks/>
            </p:cNvCxnSpPr>
            <p:nvPr/>
          </p:nvCxnSpPr>
          <p:spPr>
            <a:xfrm>
              <a:off x="13106731" y="12611027"/>
              <a:ext cx="389305"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74AC9EEF-9601-4C01-89EC-53AA547353A3}"/>
                </a:ext>
              </a:extLst>
            </p:cNvPr>
            <p:cNvCxnSpPr>
              <a:cxnSpLocks/>
            </p:cNvCxnSpPr>
            <p:nvPr/>
          </p:nvCxnSpPr>
          <p:spPr>
            <a:xfrm>
              <a:off x="13111125" y="9979580"/>
              <a:ext cx="0" cy="263144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28" name="Connector: Elbow 227">
              <a:extLst>
                <a:ext uri="{FF2B5EF4-FFF2-40B4-BE49-F238E27FC236}">
                  <a16:creationId xmlns:a16="http://schemas.microsoft.com/office/drawing/2014/main" id="{5851FC50-A944-4450-8897-4465577D531B}"/>
                </a:ext>
              </a:extLst>
            </p:cNvPr>
            <p:cNvCxnSpPr>
              <a:cxnSpLocks/>
              <a:stCxn id="219" idx="2"/>
            </p:cNvCxnSpPr>
            <p:nvPr/>
          </p:nvCxnSpPr>
          <p:spPr>
            <a:xfrm rot="5400000">
              <a:off x="14523710" y="8197317"/>
              <a:ext cx="369678" cy="3194848"/>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233" name="TextBox 232">
            <a:extLst>
              <a:ext uri="{FF2B5EF4-FFF2-40B4-BE49-F238E27FC236}">
                <a16:creationId xmlns:a16="http://schemas.microsoft.com/office/drawing/2014/main" id="{01B8CEDD-E252-43D0-908A-0FCD42BE528C}"/>
              </a:ext>
            </a:extLst>
          </p:cNvPr>
          <p:cNvSpPr txBox="1"/>
          <p:nvPr/>
        </p:nvSpPr>
        <p:spPr>
          <a:xfrm>
            <a:off x="11563094" y="8125398"/>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100" b="1" dirty="0">
                <a:solidFill>
                  <a:schemeClr val="bg1"/>
                </a:solidFill>
              </a:rPr>
              <a:t>                                                                                                                                                                                                                                                   </a:t>
            </a:r>
            <a:r>
              <a:rPr lang="en-US" sz="2800" b="1" dirty="0">
                <a:solidFill>
                  <a:schemeClr val="bg1"/>
                </a:solidFill>
              </a:rPr>
              <a:t>Selene Galvan </a:t>
            </a:r>
            <a:endParaRPr lang="en-US" sz="100" b="1" dirty="0">
              <a:solidFill>
                <a:schemeClr val="bg1"/>
              </a:solidFill>
            </a:endParaRPr>
          </a:p>
          <a:p>
            <a:pPr defTabSz="0"/>
            <a:r>
              <a:rPr lang="en-US" sz="100" b="1" dirty="0">
                <a:solidFill>
                  <a:schemeClr val="bg1"/>
                </a:solidFill>
              </a:rPr>
              <a:t>                                                                                                                                                                                                                                                   </a:t>
            </a:r>
            <a:r>
              <a:rPr lang="en-US" sz="1800" b="1" dirty="0">
                <a:solidFill>
                  <a:schemeClr val="bg1"/>
                </a:solidFill>
              </a:rPr>
              <a:t>Project Manager, MTY MEX</a:t>
            </a:r>
          </a:p>
          <a:p>
            <a:pPr defTabSz="0"/>
            <a:r>
              <a:rPr lang="en-US" sz="1800" b="1" dirty="0">
                <a:solidFill>
                  <a:schemeClr val="bg1"/>
                </a:solidFill>
              </a:rPr>
              <a:t>            CoS (SBO-REB), QVE</a:t>
            </a:r>
          </a:p>
        </p:txBody>
      </p:sp>
      <p:pic>
        <p:nvPicPr>
          <p:cNvPr id="234" name="Picture 2" descr="https://ids.se.com/image/user_male_portrait?img_id=8676182&amp;img_id_token=vKCkK0kjApmZQCRbq9hWZKt5%2FOI%3D&amp;t=1575037869705">
            <a:extLst>
              <a:ext uri="{FF2B5EF4-FFF2-40B4-BE49-F238E27FC236}">
                <a16:creationId xmlns:a16="http://schemas.microsoft.com/office/drawing/2014/main" id="{A53F6C72-FD7B-469D-886C-948BEE1E23B5}"/>
              </a:ext>
            </a:extLst>
          </p:cNvPr>
          <p:cNvPicPr preferRelativeResize="0">
            <a:picLocks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11203613" y="7974966"/>
            <a:ext cx="1124712" cy="1362456"/>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235" name="Straight Arrow Connector 234">
            <a:extLst>
              <a:ext uri="{FF2B5EF4-FFF2-40B4-BE49-F238E27FC236}">
                <a16:creationId xmlns:a16="http://schemas.microsoft.com/office/drawing/2014/main" id="{C1AC4AB1-245C-4224-986C-A2CD346D7C26}"/>
              </a:ext>
            </a:extLst>
          </p:cNvPr>
          <p:cNvCxnSpPr>
            <a:cxnSpLocks/>
            <a:endCxn id="234" idx="2"/>
          </p:cNvCxnSpPr>
          <p:nvPr/>
        </p:nvCxnSpPr>
        <p:spPr>
          <a:xfrm flipV="1">
            <a:off x="10818899" y="8656194"/>
            <a:ext cx="384714" cy="7813"/>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4818264"/>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2059</Words>
  <Application>Microsoft Office PowerPoint</Application>
  <PresentationFormat>Custom</PresentationFormat>
  <Paragraphs>527</Paragraphs>
  <Slides>8</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2019-12-18T16:30:20Z</dcterms:modified>
</cp:coreProperties>
</file>